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0" r:id="rId5"/>
    <p:sldId id="280" r:id="rId6"/>
    <p:sldId id="279" r:id="rId7"/>
    <p:sldId id="271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D1B3D"/>
    <a:srgbClr val="006983"/>
    <a:srgbClr val="FFFEF7"/>
    <a:srgbClr val="FFFFFF"/>
    <a:srgbClr val="0A4B61"/>
    <a:srgbClr val="C8A304"/>
    <a:srgbClr val="0A4035"/>
    <a:srgbClr val="FC6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86385" autoAdjust="0"/>
  </p:normalViewPr>
  <p:slideViewPr>
    <p:cSldViewPr>
      <p:cViewPr varScale="1">
        <p:scale>
          <a:sx n="103" d="100"/>
          <a:sy n="103" d="100"/>
        </p:scale>
        <p:origin x="744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E5B581-26EA-E144-8BA5-E223B89F59EF}" type="datetime1">
              <a:rPr lang="en-GB"/>
              <a:pPr>
                <a:defRPr/>
              </a:pPr>
              <a:t>07/12/2022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E0729E-BE88-CF4D-90A5-BEC9C1CC0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70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310DC9-4EB0-6D41-A812-D8968A7C4A34}" type="datetime1">
              <a:rPr lang="en-GB"/>
              <a:pPr>
                <a:defRPr/>
              </a:pPr>
              <a:t>07/12/2022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9CEA04-4FC7-9C41-91FE-A700A9A93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32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7950" y="0"/>
            <a:ext cx="9575800" cy="5235575"/>
          </a:xfrm>
          <a:prstGeom prst="rect">
            <a:avLst/>
          </a:prstGeom>
          <a:solidFill>
            <a:srgbClr val="0069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655777" y="1930400"/>
            <a:ext cx="5832446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6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240" y="-20078"/>
            <a:ext cx="9144000" cy="51435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6983"/>
                </a:solidFill>
                <a:latin typeface="Arial"/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65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9538" y="-125413"/>
            <a:ext cx="9253538" cy="5394326"/>
          </a:xfrm>
          <a:prstGeom prst="rect">
            <a:avLst/>
          </a:prstGeom>
          <a:solidFill>
            <a:srgbClr val="0069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809250" y="323060"/>
            <a:ext cx="3067799" cy="67388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632" y="3939902"/>
            <a:ext cx="1871662" cy="9361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Svenska Afghanistankommittén</a:t>
            </a:r>
          </a:p>
          <a:p>
            <a:pPr lvl="0"/>
            <a:r>
              <a:rPr lang="sv-SE" dirty="0"/>
              <a:t>Malmgårdsvägen 63, 3 </a:t>
            </a:r>
            <a:r>
              <a:rPr lang="sv-SE" dirty="0" err="1"/>
              <a:t>tr</a:t>
            </a:r>
            <a:endParaRPr lang="sv-SE" dirty="0"/>
          </a:p>
          <a:p>
            <a:pPr lvl="0"/>
            <a:r>
              <a:rPr lang="sv-SE" dirty="0"/>
              <a:t>116 38 Stockholm</a:t>
            </a:r>
          </a:p>
          <a:p>
            <a:pPr lvl="0"/>
            <a:r>
              <a:rPr lang="sv-SE" dirty="0"/>
              <a:t>SWEDEN</a:t>
            </a:r>
          </a:p>
          <a:p>
            <a:pPr lvl="0"/>
            <a:r>
              <a:rPr lang="sv-SE" dirty="0"/>
              <a:t>+46 (0)8 545 818 45</a:t>
            </a:r>
          </a:p>
          <a:p>
            <a:pPr lvl="0"/>
            <a:r>
              <a:rPr lang="sv-SE" dirty="0"/>
              <a:t>sak.se</a:t>
            </a:r>
          </a:p>
          <a:p>
            <a:pPr lvl="0"/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6BB00A8-21B2-7EE5-1B9E-A7C91CC76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8184" y="3939902"/>
            <a:ext cx="1871662" cy="9361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Swedish Committee for Afghanistan</a:t>
            </a:r>
          </a:p>
          <a:p>
            <a:pPr lvl="0"/>
            <a:r>
              <a:rPr lang="sv-SE" dirty="0"/>
              <a:t>Jalalabad Road, </a:t>
            </a:r>
            <a:r>
              <a:rPr lang="sv-SE" dirty="0" err="1"/>
              <a:t>Paktia</a:t>
            </a:r>
            <a:r>
              <a:rPr lang="sv-SE" dirty="0"/>
              <a:t> </a:t>
            </a:r>
            <a:r>
              <a:rPr lang="sv-SE" dirty="0" err="1"/>
              <a:t>Kot</a:t>
            </a:r>
            <a:r>
              <a:rPr lang="sv-SE" dirty="0"/>
              <a:t>, Kabul</a:t>
            </a:r>
          </a:p>
          <a:p>
            <a:pPr lvl="0"/>
            <a:r>
              <a:rPr lang="sv-SE" dirty="0"/>
              <a:t>P.O. Box 27027, Kabul City</a:t>
            </a:r>
          </a:p>
          <a:p>
            <a:pPr lvl="0"/>
            <a:r>
              <a:rPr lang="sv-SE" dirty="0"/>
              <a:t>AFGHANISTAN</a:t>
            </a:r>
          </a:p>
          <a:p>
            <a:pPr lvl="0"/>
            <a:r>
              <a:rPr lang="sv-SE" dirty="0"/>
              <a:t>+93 (0)20-23 20 151-6 </a:t>
            </a:r>
          </a:p>
          <a:p>
            <a:pPr lvl="0"/>
            <a:r>
              <a:rPr lang="sv-SE" dirty="0"/>
              <a:t>swedishcommittee.org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07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467850" cy="5235575"/>
          </a:xfrm>
          <a:prstGeom prst="rect">
            <a:avLst/>
          </a:prstGeom>
          <a:solidFill>
            <a:srgbClr val="0069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1" descr="pattern_3.ai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36538"/>
            <a:ext cx="10240963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3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116013" y="1276351"/>
            <a:ext cx="6769100" cy="26606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4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0460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308600"/>
          </a:xfrm>
          <a:prstGeom prst="rect">
            <a:avLst/>
          </a:prstGeom>
          <a:solidFill>
            <a:srgbClr val="8D1B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1" descr="pattern_3.ai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36538"/>
            <a:ext cx="10240963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3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908175" y="1608138"/>
            <a:ext cx="55435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116013" y="1276351"/>
            <a:ext cx="6769100" cy="26606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4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2360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25344"/>
            <a:ext cx="8136706" cy="321082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buSzPct val="125000"/>
              <a:buFontTx/>
              <a:buBlip>
                <a:blip r:embed="rId2"/>
              </a:buBlip>
              <a:defRPr sz="2000" b="0" i="0">
                <a:solidFill>
                  <a:srgbClr val="006983"/>
                </a:solidFill>
                <a:latin typeface="Arial"/>
                <a:cs typeface="Graphik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353" y="987574"/>
            <a:ext cx="8066087" cy="5967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FontTx/>
              <a:buNone/>
              <a:defRPr sz="2800" b="1">
                <a:solidFill>
                  <a:srgbClr val="00698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290A-7A6F-C24F-8F53-0A5D6450B9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4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7654"/>
            <a:ext cx="6984776" cy="308799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25000"/>
              <a:buFontTx/>
              <a:buBlip>
                <a:blip r:embed="rId2"/>
              </a:buBlip>
              <a:defRPr sz="2000">
                <a:solidFill>
                  <a:srgbClr val="006983"/>
                </a:solidFill>
                <a:latin typeface="Arial"/>
                <a:cs typeface="Graphik Regular"/>
              </a:defRPr>
            </a:lvl1pPr>
            <a:lvl2pPr marL="742950" indent="-285750">
              <a:buSzPct val="125000"/>
              <a:buFontTx/>
              <a:buBlip>
                <a:blip r:embed="rId2"/>
              </a:buBlip>
              <a:defRPr sz="2000">
                <a:solidFill>
                  <a:srgbClr val="006983"/>
                </a:solidFill>
                <a:latin typeface="Arial"/>
                <a:cs typeface="Graphik Regular"/>
              </a:defRPr>
            </a:lvl2pPr>
            <a:lvl3pPr marL="1143000" indent="-228600">
              <a:buSzPct val="125000"/>
              <a:buFontTx/>
              <a:buBlip>
                <a:blip r:embed="rId2"/>
              </a:buBlip>
              <a:defRPr sz="2000">
                <a:solidFill>
                  <a:srgbClr val="006983"/>
                </a:solidFill>
                <a:latin typeface="Arial"/>
                <a:cs typeface="Graphik Regular"/>
              </a:defRPr>
            </a:lvl3pPr>
            <a:lvl4pPr marL="1600200" indent="-228600">
              <a:buSzPct val="125000"/>
              <a:buFontTx/>
              <a:buBlip>
                <a:blip r:embed="rId2"/>
              </a:buBlip>
              <a:defRPr sz="2000">
                <a:solidFill>
                  <a:srgbClr val="006983"/>
                </a:solidFill>
                <a:latin typeface="Arial"/>
                <a:cs typeface="Graphik Regular"/>
              </a:defRPr>
            </a:lvl4pPr>
            <a:lvl5pPr marL="2057400" indent="-228600">
              <a:buSzPct val="125000"/>
              <a:buFontTx/>
              <a:buBlip>
                <a:blip r:embed="rId2"/>
              </a:buBlip>
              <a:defRPr sz="2000">
                <a:solidFill>
                  <a:srgbClr val="006983"/>
                </a:solidFill>
                <a:latin typeface="Arial"/>
                <a:cs typeface="Graphik Regular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353" y="987574"/>
            <a:ext cx="8066087" cy="5967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FontTx/>
              <a:buNone/>
              <a:defRPr sz="2800" b="1">
                <a:solidFill>
                  <a:srgbClr val="00698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243B-035E-C547-86D4-4918CB4A9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6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448" y="1707654"/>
            <a:ext cx="4098552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 u="none">
                <a:solidFill>
                  <a:srgbClr val="006983"/>
                </a:solidFill>
                <a:latin typeface="Arial"/>
                <a:cs typeface="Graphik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844636"/>
            <a:ext cx="4032448" cy="19242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buSzPct val="125000"/>
              <a:buFontTx/>
              <a:buBlip>
                <a:blip r:embed="rId2"/>
              </a:buBlip>
              <a:defRPr sz="1600" b="0" i="0">
                <a:solidFill>
                  <a:srgbClr val="006983"/>
                </a:solidFill>
                <a:latin typeface="Arial"/>
                <a:cs typeface="Graphik Regular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A4C63"/>
                </a:solidFill>
                <a:latin typeface="Graphik Regular"/>
                <a:cs typeface="Graphik Regular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A4C63"/>
                </a:solidFill>
                <a:latin typeface="Graphik Regular"/>
                <a:cs typeface="Graphik Regular"/>
              </a:defRPr>
            </a:lvl3pPr>
            <a:lvl4pPr>
              <a:lnSpc>
                <a:spcPct val="120000"/>
              </a:lnSpc>
              <a:defRPr sz="1800" b="0" i="0">
                <a:solidFill>
                  <a:srgbClr val="0A4C63"/>
                </a:solidFill>
                <a:latin typeface="Graphik Regular"/>
                <a:cs typeface="Graphik Regular"/>
              </a:defRPr>
            </a:lvl4pPr>
            <a:lvl5pPr>
              <a:lnSpc>
                <a:spcPct val="120000"/>
              </a:lnSpc>
              <a:defRPr sz="1800" b="0" i="0">
                <a:solidFill>
                  <a:srgbClr val="0A4C63"/>
                </a:solidFill>
                <a:latin typeface="Graphik Regular"/>
                <a:cs typeface="Graphik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0" y="1707654"/>
            <a:ext cx="3672407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 u="none">
                <a:solidFill>
                  <a:srgbClr val="006983"/>
                </a:solidFill>
                <a:latin typeface="Arial"/>
                <a:cs typeface="Graphik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9931" y="2844637"/>
            <a:ext cx="3672407" cy="19242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buSzPct val="125000"/>
              <a:buFontTx/>
              <a:buBlip>
                <a:blip r:embed="rId2"/>
              </a:buBlip>
              <a:defRPr sz="1600" b="0" i="0">
                <a:solidFill>
                  <a:srgbClr val="006983"/>
                </a:solidFill>
                <a:latin typeface="Arial"/>
                <a:cs typeface="Graphik Regular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A4C63"/>
                </a:solidFill>
                <a:latin typeface="Minion Pro"/>
                <a:cs typeface="Minion Pro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A4C63"/>
                </a:solidFill>
                <a:latin typeface="Minion Pro"/>
                <a:cs typeface="Minion Pro"/>
              </a:defRPr>
            </a:lvl3pPr>
            <a:lvl4pPr>
              <a:lnSpc>
                <a:spcPct val="120000"/>
              </a:lnSpc>
              <a:defRPr sz="1800" b="0" i="0">
                <a:solidFill>
                  <a:srgbClr val="0A4C63"/>
                </a:solidFill>
                <a:latin typeface="Minion Pro"/>
                <a:cs typeface="Minion Pro"/>
              </a:defRPr>
            </a:lvl4pPr>
            <a:lvl5pPr>
              <a:lnSpc>
                <a:spcPct val="120000"/>
              </a:lnSpc>
              <a:defRPr sz="1800" b="0" i="0">
                <a:solidFill>
                  <a:srgbClr val="0A4C63"/>
                </a:solidFill>
                <a:latin typeface="Minion Pro"/>
                <a:cs typeface="Minion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353" y="987574"/>
            <a:ext cx="8066087" cy="5967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FontTx/>
              <a:buNone/>
              <a:defRPr sz="2800" b="1">
                <a:solidFill>
                  <a:srgbClr val="00698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428B7-9929-5B4C-B8BA-031D77EA4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option f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856553"/>
            <a:ext cx="3773269" cy="5547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06983"/>
                </a:solidFill>
                <a:latin typeface="Arial"/>
                <a:cs typeface="Graphik Semibold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523" y="856552"/>
            <a:ext cx="4140275" cy="38850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25000"/>
              <a:buFontTx/>
              <a:buBlip>
                <a:blip r:embed="rId2"/>
              </a:buBlip>
              <a:defRPr sz="2000" b="0" i="0">
                <a:solidFill>
                  <a:srgbClr val="006983"/>
                </a:solidFill>
                <a:latin typeface="Arial"/>
                <a:cs typeface="Graphik Regular"/>
              </a:defRPr>
            </a:lvl1pPr>
            <a:lvl2pPr marL="742950" indent="-285750">
              <a:buSzPct val="125000"/>
              <a:buFontTx/>
              <a:buBlip>
                <a:blip r:embed="rId2"/>
              </a:buBlip>
              <a:defRPr sz="2000" b="0" i="0">
                <a:solidFill>
                  <a:srgbClr val="006983"/>
                </a:solidFill>
                <a:latin typeface="Arial"/>
                <a:cs typeface="Graphik Regular"/>
              </a:defRPr>
            </a:lvl2pPr>
            <a:lvl3pPr marL="1143000" indent="-228600">
              <a:buSzPct val="125000"/>
              <a:buFontTx/>
              <a:buBlip>
                <a:blip r:embed="rId2"/>
              </a:buBlip>
              <a:defRPr sz="2000" b="0" i="0">
                <a:solidFill>
                  <a:srgbClr val="006983"/>
                </a:solidFill>
                <a:latin typeface="Arial"/>
                <a:cs typeface="Graphik Regular"/>
              </a:defRPr>
            </a:lvl3pPr>
            <a:lvl4pPr marL="1600200" indent="-228600">
              <a:buSzPct val="125000"/>
              <a:buFontTx/>
              <a:buBlip>
                <a:blip r:embed="rId2"/>
              </a:buBlip>
              <a:defRPr sz="2000" b="0" i="0">
                <a:solidFill>
                  <a:srgbClr val="006983"/>
                </a:solidFill>
                <a:latin typeface="Arial"/>
                <a:cs typeface="Graphik Regular"/>
              </a:defRPr>
            </a:lvl4pPr>
            <a:lvl5pPr marL="2057400" indent="-228600">
              <a:buSzPct val="125000"/>
              <a:buFontTx/>
              <a:buBlip>
                <a:blip r:embed="rId2"/>
              </a:buBlip>
              <a:defRPr sz="2000" b="0" i="0">
                <a:solidFill>
                  <a:srgbClr val="006983"/>
                </a:solidFill>
                <a:latin typeface="Arial"/>
                <a:cs typeface="Graphik Regular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572151"/>
            <a:ext cx="3754757" cy="31949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500" b="0" i="0">
                <a:solidFill>
                  <a:srgbClr val="006983"/>
                </a:solidFill>
                <a:latin typeface="Arial"/>
                <a:cs typeface="Graphik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BE37-794C-B44B-9485-D1348F199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3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163" y="699542"/>
            <a:ext cx="8066087" cy="4069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6983"/>
                </a:solidFill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464E8-B5DA-804B-A6EE-0FDD657EFF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1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68313" y="1635646"/>
            <a:ext cx="8351837" cy="323956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>
                <a:solidFill>
                  <a:srgbClr val="006983"/>
                </a:solidFill>
                <a:latin typeface="Arial"/>
              </a:defRPr>
            </a:lvl1pPr>
          </a:lstStyle>
          <a:p>
            <a:pPr lvl="0"/>
            <a:r>
              <a:rPr lang="sv-SE" noProof="0"/>
              <a:t>Klicka på ikonen för att lägga till ett diagram</a:t>
            </a:r>
            <a:endParaRPr lang="en-US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353" y="987574"/>
            <a:ext cx="8066087" cy="5967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FontTx/>
              <a:buNone/>
              <a:defRPr sz="2800" b="1">
                <a:solidFill>
                  <a:srgbClr val="00698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DE2F-EE1B-A949-AFD1-42CBC1D82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2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01013" y="123825"/>
            <a:ext cx="574675" cy="43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6983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5166F4AE-4661-884C-9028-7AD99EC50A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3" descr="pattern.a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932113"/>
            <a:ext cx="80660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924300" y="227013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 sz="800" dirty="0">
              <a:solidFill>
                <a:srgbClr val="006983"/>
              </a:solidFill>
              <a:latin typeface="Arial" charset="0"/>
              <a:cs typeface="Graphik Regular" charset="0"/>
            </a:endParaRPr>
          </a:p>
          <a:p>
            <a:pPr>
              <a:spcBef>
                <a:spcPct val="50000"/>
              </a:spcBef>
            </a:pPr>
            <a:endParaRPr lang="sv-SE" sz="800" dirty="0">
              <a:solidFill>
                <a:srgbClr val="006983"/>
              </a:solidFill>
              <a:latin typeface="Arial" charset="0"/>
              <a:cs typeface="Graphik Regula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609522" y="139700"/>
            <a:ext cx="2206817" cy="5436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81" r:id="rId10"/>
    <p:sldLayoutId id="2147483682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92002E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92002E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92002E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92002E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92002E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wedishcommittee.org/support-us/monthly-dono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D4B5A7-F67C-E8C0-AB01-4879902DE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add a new slide, choose “New slide” from the “Home” menu.</a:t>
            </a:r>
          </a:p>
          <a:p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</a:t>
            </a:r>
            <a:r>
              <a:rPr lang="sv-SE" dirty="0" err="1"/>
              <a:t>existing</a:t>
            </a:r>
            <a:r>
              <a:rPr lang="sv-SE" dirty="0"/>
              <a:t> </a:t>
            </a:r>
            <a:r>
              <a:rPr lang="sv-SE" dirty="0" err="1"/>
              <a:t>slides</a:t>
            </a:r>
            <a:r>
              <a:rPr lang="sv-SE" dirty="0"/>
              <a:t> as </a:t>
            </a:r>
            <a:r>
              <a:rPr lang="sv-SE" dirty="0" err="1"/>
              <a:t>well</a:t>
            </a:r>
            <a:r>
              <a:rPr lang="sv-SE" dirty="0"/>
              <a:t>. </a:t>
            </a:r>
            <a:r>
              <a:rPr lang="sv-SE" dirty="0" err="1"/>
              <a:t>Below</a:t>
            </a:r>
            <a:r>
              <a:rPr lang="sv-SE" dirty="0"/>
              <a:t> is an </a:t>
            </a:r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text with an </a:t>
            </a:r>
            <a:r>
              <a:rPr lang="sv-SE" dirty="0" err="1"/>
              <a:t>accompanyin</a:t>
            </a:r>
            <a:r>
              <a:rPr lang="sv-SE" dirty="0"/>
              <a:t> image.</a:t>
            </a:r>
          </a:p>
          <a:p>
            <a:r>
              <a:rPr lang="sv-SE" dirty="0" err="1"/>
              <a:t>This</a:t>
            </a:r>
            <a:r>
              <a:rPr lang="sv-SE" dirty="0"/>
              <a:t> template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adhere</a:t>
            </a:r>
            <a:r>
              <a:rPr lang="sv-SE" dirty="0"/>
              <a:t> to the </a:t>
            </a:r>
            <a:r>
              <a:rPr lang="sv-SE" dirty="0" err="1"/>
              <a:t>SCA’s</a:t>
            </a:r>
            <a:r>
              <a:rPr lang="sv-SE" dirty="0"/>
              <a:t> </a:t>
            </a:r>
            <a:r>
              <a:rPr lang="sv-SE" dirty="0" err="1"/>
              <a:t>visual</a:t>
            </a:r>
            <a:r>
              <a:rPr lang="sv-SE" dirty="0"/>
              <a:t> </a:t>
            </a:r>
            <a:r>
              <a:rPr lang="sv-SE" dirty="0" err="1"/>
              <a:t>identity</a:t>
            </a:r>
            <a:r>
              <a:rPr lang="sv-SE" dirty="0"/>
              <a:t>. For </a:t>
            </a:r>
            <a:r>
              <a:rPr lang="sv-SE" dirty="0" err="1"/>
              <a:t>questions</a:t>
            </a:r>
            <a:r>
              <a:rPr lang="sv-SE" dirty="0"/>
              <a:t> </a:t>
            </a:r>
            <a:r>
              <a:rPr lang="sv-SE" dirty="0" err="1"/>
              <a:t>regarding</a:t>
            </a:r>
            <a:r>
              <a:rPr lang="sv-SE" dirty="0"/>
              <a:t> the </a:t>
            </a:r>
            <a:r>
              <a:rPr lang="sv-SE" dirty="0" err="1"/>
              <a:t>visual</a:t>
            </a:r>
            <a:r>
              <a:rPr lang="sv-SE" dirty="0"/>
              <a:t> </a:t>
            </a:r>
            <a:r>
              <a:rPr lang="sv-SE" dirty="0" err="1"/>
              <a:t>identity</a:t>
            </a:r>
            <a:r>
              <a:rPr lang="sv-SE" dirty="0"/>
              <a:t>, contact …</a:t>
            </a:r>
          </a:p>
          <a:p>
            <a:pPr lvl="1"/>
            <a:r>
              <a:rPr lang="sv-SE" dirty="0"/>
              <a:t>… COMA (</a:t>
            </a:r>
            <a:r>
              <a:rPr lang="sv-SE" dirty="0" err="1"/>
              <a:t>staff</a:t>
            </a:r>
            <a:r>
              <a:rPr lang="sv-SE" dirty="0"/>
              <a:t> in Afghanistan)</a:t>
            </a:r>
          </a:p>
          <a:p>
            <a:pPr lvl="1"/>
            <a:r>
              <a:rPr lang="sv-SE" dirty="0"/>
              <a:t>… COMS (</a:t>
            </a:r>
            <a:r>
              <a:rPr lang="sv-SE" dirty="0" err="1"/>
              <a:t>staff</a:t>
            </a:r>
            <a:r>
              <a:rPr lang="sv-SE" dirty="0"/>
              <a:t> in Sweden)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DF487-BD6E-4FDC-3770-7ED54E78C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Instructions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F1A9B-A17E-7C26-4C40-28DB663CC7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8D243B-035E-C547-86D4-4918CB4A9A3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C8D3F3F-7036-4D82-871C-91F4191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3" y="856553"/>
            <a:ext cx="3962397" cy="876997"/>
          </a:xfrm>
        </p:spPr>
        <p:txBody>
          <a:bodyPr>
            <a:noAutofit/>
          </a:bodyPr>
          <a:lstStyle/>
          <a:p>
            <a:r>
              <a:rPr lang="en-GB" sz="1600" noProof="0" dirty="0"/>
              <a:t>Support the SCA’s work in Afghanistan – your contribution is needed and makes a difference!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969666E5-67DE-42A5-8408-FCB8CC0E2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6597" y="1352550"/>
            <a:ext cx="4140200" cy="289906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58B40F-5C2E-400C-9064-6895F7C5FCA7}"/>
              </a:ext>
            </a:extLst>
          </p:cNvPr>
          <p:cNvSpPr txBox="1">
            <a:spLocks/>
          </p:cNvSpPr>
          <p:nvPr/>
        </p:nvSpPr>
        <p:spPr>
          <a:xfrm>
            <a:off x="457203" y="1733550"/>
            <a:ext cx="3962397" cy="30335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Tx/>
              <a:buBlip>
                <a:blip r:embed="rId3"/>
              </a:buBlip>
              <a:defRPr sz="2000" b="0" i="0" kern="1200">
                <a:solidFill>
                  <a:srgbClr val="006983"/>
                </a:solidFill>
                <a:latin typeface="Arial"/>
                <a:ea typeface="ＭＳ Ｐゴシック" charset="0"/>
                <a:cs typeface="Graphik Regular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Tx/>
              <a:buBlip>
                <a:blip r:embed="rId3"/>
              </a:buBlip>
              <a:defRPr sz="2000" b="0" i="0" kern="1200">
                <a:solidFill>
                  <a:srgbClr val="006983"/>
                </a:solidFill>
                <a:latin typeface="Arial"/>
                <a:ea typeface="ＭＳ Ｐゴシック" charset="0"/>
                <a:cs typeface="Graphik Regular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Tx/>
              <a:buBlip>
                <a:blip r:embed="rId3"/>
              </a:buBlip>
              <a:defRPr sz="2000" b="0" i="0" kern="1200">
                <a:solidFill>
                  <a:srgbClr val="006983"/>
                </a:solidFill>
                <a:latin typeface="Arial"/>
                <a:ea typeface="ＭＳ Ｐゴシック" charset="0"/>
                <a:cs typeface="Graphik Regular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Tx/>
              <a:buBlip>
                <a:blip r:embed="rId3"/>
              </a:buBlip>
              <a:defRPr sz="2000" b="0" i="0" kern="1200">
                <a:solidFill>
                  <a:srgbClr val="006983"/>
                </a:solidFill>
                <a:latin typeface="Arial"/>
                <a:ea typeface="ＭＳ Ｐゴシック" charset="0"/>
                <a:cs typeface="Graphik Regular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Tx/>
              <a:buBlip>
                <a:blip r:embed="rId3"/>
              </a:buBlip>
              <a:defRPr sz="2000" b="0" i="0" kern="1200">
                <a:solidFill>
                  <a:srgbClr val="006983"/>
                </a:solidFill>
                <a:latin typeface="Arial"/>
                <a:ea typeface="ＭＳ Ｐゴシック" charset="0"/>
                <a:cs typeface="Graphik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Become a member</a:t>
            </a:r>
          </a:p>
          <a:p>
            <a:pPr lvl="1"/>
            <a:r>
              <a:rPr lang="en-GB" sz="1600" dirty="0"/>
              <a:t>Swish the member to 900 7808 and add ”member” and your e-mail </a:t>
            </a:r>
            <a:r>
              <a:rPr lang="en-GB" sz="1600" dirty="0" err="1"/>
              <a:t>adress</a:t>
            </a:r>
            <a:r>
              <a:rPr lang="en-GB" sz="1600" dirty="0"/>
              <a:t> in the message</a:t>
            </a:r>
          </a:p>
          <a:p>
            <a:pPr lvl="1"/>
            <a:r>
              <a:rPr lang="en-GB" sz="1600" dirty="0"/>
              <a:t>280 </a:t>
            </a:r>
            <a:r>
              <a:rPr lang="en-GB" sz="1600" dirty="0" err="1"/>
              <a:t>kr</a:t>
            </a:r>
            <a:r>
              <a:rPr lang="en-GB" sz="1600" dirty="0"/>
              <a:t> for regular membership</a:t>
            </a:r>
          </a:p>
          <a:p>
            <a:pPr lvl="1"/>
            <a:r>
              <a:rPr lang="en-GB" sz="1600" dirty="0"/>
              <a:t>120 </a:t>
            </a:r>
            <a:r>
              <a:rPr lang="en-GB" sz="1600" dirty="0" err="1"/>
              <a:t>kr</a:t>
            </a:r>
            <a:r>
              <a:rPr lang="en-GB" sz="1600" dirty="0"/>
              <a:t> if you are under 25</a:t>
            </a:r>
          </a:p>
          <a:p>
            <a:r>
              <a:rPr lang="en-GB" sz="1600" b="1" dirty="0"/>
              <a:t>Become a monthly donor here:</a:t>
            </a:r>
          </a:p>
          <a:p>
            <a:pPr lvl="1"/>
            <a:r>
              <a:rPr lang="en-GB" sz="1600" dirty="0">
                <a:hlinkClick r:id="rId4"/>
              </a:rPr>
              <a:t>swedishcommittee.org/support-us/monthly-donor</a:t>
            </a:r>
            <a:endParaRPr lang="en-GB" sz="1600" dirty="0"/>
          </a:p>
          <a:p>
            <a:r>
              <a:rPr lang="en-GB" sz="1600" b="1" dirty="0"/>
              <a:t>Or Swish your gift to 900 7808</a:t>
            </a:r>
          </a:p>
        </p:txBody>
      </p:sp>
    </p:spTree>
    <p:extLst>
      <p:ext uri="{BB962C8B-B14F-4D97-AF65-F5344CB8AC3E}">
        <p14:creationId xmlns:p14="http://schemas.microsoft.com/office/powerpoint/2010/main" val="330672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1158"/>
      </p:ext>
    </p:extLst>
  </p:cSld>
  <p:clrMapOvr>
    <a:masterClrMapping/>
  </p:clrMapOvr>
</p:sld>
</file>

<file path=ppt/theme/theme1.xml><?xml version="1.0" encoding="utf-8"?>
<a:theme xmlns:a="http://schemas.openxmlformats.org/drawingml/2006/main" name="SAK_PPT_mall-1-4">
  <a:themeElements>
    <a:clrScheme name="SCA profile colors">
      <a:dk1>
        <a:sysClr val="windowText" lastClr="000000"/>
      </a:dk1>
      <a:lt1>
        <a:sysClr val="window" lastClr="FFFFFF"/>
      </a:lt1>
      <a:dk2>
        <a:srgbClr val="006983"/>
      </a:dk2>
      <a:lt2>
        <a:srgbClr val="E7E6E6"/>
      </a:lt2>
      <a:accent1>
        <a:srgbClr val="72CE9B"/>
      </a:accent1>
      <a:accent2>
        <a:srgbClr val="8D1B3D"/>
      </a:accent2>
      <a:accent3>
        <a:srgbClr val="DC5034"/>
      </a:accent3>
      <a:accent4>
        <a:srgbClr val="C2B000"/>
      </a:accent4>
      <a:accent5>
        <a:srgbClr val="175E54"/>
      </a:accent5>
      <a:accent6>
        <a:srgbClr val="E98300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9E1E904-D777-4B26-A1D8-119C5E263676}" vid="{CC3F6B4C-C00B-450C-BE3D-E25E5DF876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162B2A24559746930CD5354B424254" ma:contentTypeVersion="2" ma:contentTypeDescription="Create a new document." ma:contentTypeScope="" ma:versionID="fcb74dc9b31eacfd08de146676d10f04">
  <xsd:schema xmlns:xsd="http://www.w3.org/2001/XMLSchema" xmlns:xs="http://www.w3.org/2001/XMLSchema" xmlns:p="http://schemas.microsoft.com/office/2006/metadata/properties" xmlns:ns2="a2872763-4fcc-4977-81a3-f16534ff6827" targetNamespace="http://schemas.microsoft.com/office/2006/metadata/properties" ma:root="true" ma:fieldsID="b5566f81413c1409741c41e8d8d2a7eb" ns2:_="">
    <xsd:import namespace="a2872763-4fcc-4977-81a3-f16534ff68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72763-4fcc-4977-81a3-f16534ff68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417F30-FF04-4AE4-ABC9-31D0F5EC10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678748-D6A0-496F-A529-CC9286E2CC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872763-4fcc-4977-81a3-f16534ff68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977B5A-6BF7-4D3A-9254-C29C487C516F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a2872763-4fcc-4977-81a3-f16534ff68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141</Words>
  <Application>Microsoft Office PowerPoint</Application>
  <PresentationFormat>Bildspel på skärmen (16:9)</PresentationFormat>
  <Paragraphs>15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Calibri</vt:lpstr>
      <vt:lpstr>Graphik Regular</vt:lpstr>
      <vt:lpstr>Minion Pro</vt:lpstr>
      <vt:lpstr>SAK_PPT_mall-1-4</vt:lpstr>
      <vt:lpstr>PowerPoint-presentation</vt:lpstr>
      <vt:lpstr>PowerPoint-presentation</vt:lpstr>
      <vt:lpstr>Support the SCA’s work in Afghanistan – your contribution is needed and makes a difference!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Beatrice Skoglund</dc:creator>
  <cp:lastModifiedBy>Beatrice Skoglund</cp:lastModifiedBy>
  <cp:revision>1</cp:revision>
  <dcterms:created xsi:type="dcterms:W3CDTF">2022-12-07T14:29:40Z</dcterms:created>
  <dcterms:modified xsi:type="dcterms:W3CDTF">2022-12-07T14:29:54Z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0x0101006E162B2A24559746930CD5354B424254</vt:lpwstr>
  </property>
  <property fmtid="{D5CDD505-2E9C-101B-9397-08002B2CF9AE}" pid="3" name="AuthorIds_UIVersion_2560">
    <vt:lpwstr>6</vt:lpwstr>
  </property>
  <property fmtid="{D5CDD505-2E9C-101B-9397-08002B2CF9AE}" pid="4" name="AuthorIds_UIVersion_3072">
    <vt:lpwstr>6</vt:lpwstr>
  </property>
</Properties>
</file>