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8.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270" r:id="rId5"/>
    <p:sldId id="439" r:id="rId6"/>
    <p:sldId id="266" r:id="rId7"/>
    <p:sldId id="433" r:id="rId8"/>
    <p:sldId id="259" r:id="rId9"/>
    <p:sldId id="282" r:id="rId10"/>
    <p:sldId id="288" r:id="rId11"/>
    <p:sldId id="283" r:id="rId12"/>
    <p:sldId id="295" r:id="rId13"/>
    <p:sldId id="284" r:id="rId14"/>
    <p:sldId id="432" r:id="rId15"/>
    <p:sldId id="290" r:id="rId16"/>
    <p:sldId id="448" r:id="rId17"/>
    <p:sldId id="261" r:id="rId18"/>
    <p:sldId id="449" r:id="rId19"/>
    <p:sldId id="437" r:id="rId20"/>
    <p:sldId id="450" r:id="rId21"/>
    <p:sldId id="434" r:id="rId22"/>
    <p:sldId id="294" r:id="rId23"/>
    <p:sldId id="435" r:id="rId24"/>
    <p:sldId id="438" r:id="rId25"/>
    <p:sldId id="268" r:id="rId26"/>
    <p:sldId id="436"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0">
          <p15:clr>
            <a:srgbClr val="A4A3A4"/>
          </p15:clr>
        </p15:guide>
        <p15:guide id="2" orient="horz" pos="1620">
          <p15:clr>
            <a:srgbClr val="A4A3A4"/>
          </p15:clr>
        </p15:guide>
        <p15:guide id="3" orient="horz" pos="2480">
          <p15:clr>
            <a:srgbClr val="A4A3A4"/>
          </p15:clr>
        </p15:guide>
        <p15:guide id="4" orient="horz" pos="283">
          <p15:clr>
            <a:srgbClr val="A4A3A4"/>
          </p15:clr>
        </p15:guide>
        <p15:guide id="5" orient="horz" pos="907">
          <p15:clr>
            <a:srgbClr val="A4A3A4"/>
          </p15:clr>
        </p15:guide>
        <p15:guide id="6" pos="5420">
          <p15:clr>
            <a:srgbClr val="A4A3A4"/>
          </p15:clr>
        </p15:guide>
        <p15:guide id="7" pos="3471">
          <p15:clr>
            <a:srgbClr val="A4A3A4"/>
          </p15:clr>
        </p15:guide>
        <p15:guide id="8" pos="2336">
          <p15:clr>
            <a:srgbClr val="A4A3A4"/>
          </p15:clr>
        </p15:guide>
        <p15:guide id="9" pos="339">
          <p15:clr>
            <a:srgbClr val="A4A3A4"/>
          </p15:clr>
        </p15:guide>
        <p15:guide id="10" pos="4513">
          <p15:clr>
            <a:srgbClr val="A4A3A4"/>
          </p15:clr>
        </p15:guide>
        <p15:guide id="11" pos="4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F07"/>
    <a:srgbClr val="006983"/>
    <a:srgbClr val="FFFFFF"/>
    <a:srgbClr val="8D1B3D"/>
    <a:srgbClr val="FFFEF7"/>
    <a:srgbClr val="0A4B61"/>
    <a:srgbClr val="C8A304"/>
    <a:srgbClr val="0A4035"/>
    <a:srgbClr val="18B887"/>
    <a:srgbClr val="0B56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525F5-4A19-47C1-9FA3-EB43FCB7CAFA}" v="2" dt="2020-09-10T13:54:08.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99" autoAdjust="0"/>
    <p:restoredTop sz="76902" autoAdjust="0"/>
  </p:normalViewPr>
  <p:slideViewPr>
    <p:cSldViewPr showGuides="1">
      <p:cViewPr varScale="1">
        <p:scale>
          <a:sx n="68" d="100"/>
          <a:sy n="68" d="100"/>
        </p:scale>
        <p:origin x="856" y="48"/>
      </p:cViewPr>
      <p:guideLst>
        <p:guide orient="horz" pos="3050"/>
        <p:guide orient="horz" pos="1620"/>
        <p:guide orient="horz" pos="2480"/>
        <p:guide orient="horz" pos="283"/>
        <p:guide orient="horz" pos="907"/>
        <p:guide pos="5420"/>
        <p:guide pos="3471"/>
        <p:guide pos="2336"/>
        <p:guide pos="339"/>
        <p:guide pos="4513"/>
        <p:guide pos="4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ayatullah Adel" userId="718e9d23-68e8-46f5-b5ff-d22ef91db697" providerId="ADAL" clId="{4A1525F5-4A19-47C1-9FA3-EB43FCB7CAFA}"/>
    <pc:docChg chg="addSld delSld modSld">
      <pc:chgData name="Enayatullah Adel" userId="718e9d23-68e8-46f5-b5ff-d22ef91db697" providerId="ADAL" clId="{4A1525F5-4A19-47C1-9FA3-EB43FCB7CAFA}" dt="2020-09-10T13:54:12.705" v="32" actId="2696"/>
      <pc:docMkLst>
        <pc:docMk/>
      </pc:docMkLst>
      <pc:sldChg chg="delSp modSp">
        <pc:chgData name="Enayatullah Adel" userId="718e9d23-68e8-46f5-b5ff-d22ef91db697" providerId="ADAL" clId="{4A1525F5-4A19-47C1-9FA3-EB43FCB7CAFA}" dt="2020-09-10T13:53:03.354" v="22" actId="20577"/>
        <pc:sldMkLst>
          <pc:docMk/>
          <pc:sldMk cId="932177007" sldId="268"/>
        </pc:sldMkLst>
        <pc:graphicFrameChg chg="mod modGraphic">
          <ac:chgData name="Enayatullah Adel" userId="718e9d23-68e8-46f5-b5ff-d22ef91db697" providerId="ADAL" clId="{4A1525F5-4A19-47C1-9FA3-EB43FCB7CAFA}" dt="2020-09-10T13:53:03.354" v="22" actId="20577"/>
          <ac:graphicFrameMkLst>
            <pc:docMk/>
            <pc:sldMk cId="932177007" sldId="268"/>
            <ac:graphicFrameMk id="4" creationId="{00000000-0000-0000-0000-000000000000}"/>
          </ac:graphicFrameMkLst>
        </pc:graphicFrameChg>
        <pc:picChg chg="del">
          <ac:chgData name="Enayatullah Adel" userId="718e9d23-68e8-46f5-b5ff-d22ef91db697" providerId="ADAL" clId="{4A1525F5-4A19-47C1-9FA3-EB43FCB7CAFA}" dt="2020-09-10T13:52:21.769" v="2"/>
          <ac:picMkLst>
            <pc:docMk/>
            <pc:sldMk cId="932177007" sldId="268"/>
            <ac:picMk id="5" creationId="{00000000-0000-0000-0000-000000000000}"/>
          </ac:picMkLst>
        </pc:picChg>
      </pc:sldChg>
      <pc:sldChg chg="del">
        <pc:chgData name="Enayatullah Adel" userId="718e9d23-68e8-46f5-b5ff-d22ef91db697" providerId="ADAL" clId="{4A1525F5-4A19-47C1-9FA3-EB43FCB7CAFA}" dt="2020-09-10T13:54:12.705" v="32" actId="2696"/>
        <pc:sldMkLst>
          <pc:docMk/>
          <pc:sldMk cId="1032396556" sldId="291"/>
        </pc:sldMkLst>
      </pc:sldChg>
      <pc:sldChg chg="modSp">
        <pc:chgData name="Enayatullah Adel" userId="718e9d23-68e8-46f5-b5ff-d22ef91db697" providerId="ADAL" clId="{4A1525F5-4A19-47C1-9FA3-EB43FCB7CAFA}" dt="2020-09-10T13:53:19.037" v="30" actId="20577"/>
        <pc:sldMkLst>
          <pc:docMk/>
          <pc:sldMk cId="3505458027" sldId="435"/>
        </pc:sldMkLst>
        <pc:spChg chg="mod">
          <ac:chgData name="Enayatullah Adel" userId="718e9d23-68e8-46f5-b5ff-d22ef91db697" providerId="ADAL" clId="{4A1525F5-4A19-47C1-9FA3-EB43FCB7CAFA}" dt="2020-09-10T13:53:19.037" v="30" actId="20577"/>
          <ac:spMkLst>
            <pc:docMk/>
            <pc:sldMk cId="3505458027" sldId="435"/>
            <ac:spMk id="3" creationId="{00000000-0000-0000-0000-000000000000}"/>
          </ac:spMkLst>
        </pc:spChg>
      </pc:sldChg>
      <pc:sldChg chg="modSp">
        <pc:chgData name="Enayatullah Adel" userId="718e9d23-68e8-46f5-b5ff-d22ef91db697" providerId="ADAL" clId="{4A1525F5-4A19-47C1-9FA3-EB43FCB7CAFA}" dt="2020-09-10T13:52:06.513" v="1" actId="20577"/>
        <pc:sldMkLst>
          <pc:docMk/>
          <pc:sldMk cId="3216944076" sldId="436"/>
        </pc:sldMkLst>
        <pc:spChg chg="mod">
          <ac:chgData name="Enayatullah Adel" userId="718e9d23-68e8-46f5-b5ff-d22ef91db697" providerId="ADAL" clId="{4A1525F5-4A19-47C1-9FA3-EB43FCB7CAFA}" dt="2020-09-10T13:52:06.513" v="1" actId="20577"/>
          <ac:spMkLst>
            <pc:docMk/>
            <pc:sldMk cId="3216944076" sldId="436"/>
            <ac:spMk id="2" creationId="{C69C2AD9-A15B-46D9-B31A-521B08B29FEB}"/>
          </ac:spMkLst>
        </pc:spChg>
      </pc:sldChg>
      <pc:sldChg chg="add">
        <pc:chgData name="Enayatullah Adel" userId="718e9d23-68e8-46f5-b5ff-d22ef91db697" providerId="ADAL" clId="{4A1525F5-4A19-47C1-9FA3-EB43FCB7CAFA}" dt="2020-09-10T13:54:08.637" v="31"/>
        <pc:sldMkLst>
          <pc:docMk/>
          <pc:sldMk cId="3598450442" sldId="4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056675-6DE6-A547-B3EC-D41C5AFB8C3E}" type="datetime1">
              <a:rPr lang="en-GB" smtClean="0"/>
              <a:t>10/09/2020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9D13B2-039A-6D46-AA81-961D7DC0292B}" type="slidenum">
              <a:rPr lang="en-US" smtClean="0"/>
              <a:t>‹#›</a:t>
            </a:fld>
            <a:endParaRPr lang="en-US"/>
          </a:p>
        </p:txBody>
      </p:sp>
    </p:spTree>
    <p:extLst>
      <p:ext uri="{BB962C8B-B14F-4D97-AF65-F5344CB8AC3E}">
        <p14:creationId xmlns:p14="http://schemas.microsoft.com/office/powerpoint/2010/main" val="718944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59F5E-8627-F041-A688-33AC32A9DD44}" type="datetime1">
              <a:rPr lang="en-GB" smtClean="0"/>
              <a:t>10/09/2020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2E3AF-4ED4-CD44-AA82-67CFFA4BD3D4}" type="slidenum">
              <a:rPr lang="en-US" smtClean="0"/>
              <a:t>‹#›</a:t>
            </a:fld>
            <a:endParaRPr lang="en-US"/>
          </a:p>
        </p:txBody>
      </p:sp>
    </p:spTree>
    <p:extLst>
      <p:ext uri="{BB962C8B-B14F-4D97-AF65-F5344CB8AC3E}">
        <p14:creationId xmlns:p14="http://schemas.microsoft.com/office/powerpoint/2010/main" val="3493627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042E3AF-4ED4-CD44-AA82-67CFFA4BD3D4}" type="slidenum">
              <a:rPr lang="en-US" smtClean="0"/>
              <a:t>2</a:t>
            </a:fld>
            <a:endParaRPr lang="en-US"/>
          </a:p>
        </p:txBody>
      </p:sp>
    </p:spTree>
    <p:extLst>
      <p:ext uri="{BB962C8B-B14F-4D97-AF65-F5344CB8AC3E}">
        <p14:creationId xmlns:p14="http://schemas.microsoft.com/office/powerpoint/2010/main" val="3712650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Fotograf: Malin Hoelstad</a:t>
            </a:r>
          </a:p>
        </p:txBody>
      </p:sp>
      <p:sp>
        <p:nvSpPr>
          <p:cNvPr id="4" name="Slide Number Placeholder 3"/>
          <p:cNvSpPr>
            <a:spLocks noGrp="1"/>
          </p:cNvSpPr>
          <p:nvPr>
            <p:ph type="sldNum" sz="quarter" idx="5"/>
          </p:nvPr>
        </p:nvSpPr>
        <p:spPr/>
        <p:txBody>
          <a:bodyPr/>
          <a:lstStyle/>
          <a:p>
            <a:fld id="{A042E3AF-4ED4-CD44-AA82-67CFFA4BD3D4}" type="slidenum">
              <a:rPr lang="en-US" smtClean="0"/>
              <a:t>14</a:t>
            </a:fld>
            <a:endParaRPr lang="en-US"/>
          </a:p>
        </p:txBody>
      </p:sp>
    </p:spTree>
    <p:extLst>
      <p:ext uri="{BB962C8B-B14F-4D97-AF65-F5344CB8AC3E}">
        <p14:creationId xmlns:p14="http://schemas.microsoft.com/office/powerpoint/2010/main" val="200050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0022A4E-154A-DD41-BF0C-E42C1724E916}" type="slidenum">
              <a:rPr lang="en-US" smtClean="0"/>
              <a:pPr>
                <a:defRPr/>
              </a:pPr>
              <a:t>22</a:t>
            </a:fld>
            <a:endParaRPr lang="en-US"/>
          </a:p>
        </p:txBody>
      </p:sp>
    </p:spTree>
    <p:extLst>
      <p:ext uri="{BB962C8B-B14F-4D97-AF65-F5344CB8AC3E}">
        <p14:creationId xmlns:p14="http://schemas.microsoft.com/office/powerpoint/2010/main" val="850458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042E3AF-4ED4-CD44-AA82-67CFFA4BD3D4}" type="slidenum">
              <a:rPr lang="en-US" smtClean="0"/>
              <a:t>23</a:t>
            </a:fld>
            <a:endParaRPr lang="en-US"/>
          </a:p>
        </p:txBody>
      </p:sp>
    </p:spTree>
    <p:extLst>
      <p:ext uri="{BB962C8B-B14F-4D97-AF65-F5344CB8AC3E}">
        <p14:creationId xmlns:p14="http://schemas.microsoft.com/office/powerpoint/2010/main" val="86204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AFG yta: 652230 kvm. Invånare: https://www.af.undp.org/content/afghanistan/en/home/countryinfo/ </a:t>
            </a:r>
          </a:p>
        </p:txBody>
      </p:sp>
      <p:sp>
        <p:nvSpPr>
          <p:cNvPr id="4" name="Slide Number Placeholder 3"/>
          <p:cNvSpPr>
            <a:spLocks noGrp="1"/>
          </p:cNvSpPr>
          <p:nvPr>
            <p:ph type="sldNum" sz="quarter" idx="5"/>
          </p:nvPr>
        </p:nvSpPr>
        <p:spPr/>
        <p:txBody>
          <a:bodyPr/>
          <a:lstStyle/>
          <a:p>
            <a:fld id="{A042E3AF-4ED4-CD44-AA82-67CFFA4BD3D4}" type="slidenum">
              <a:rPr lang="en-US" smtClean="0"/>
              <a:t>3</a:t>
            </a:fld>
            <a:endParaRPr lang="en-US"/>
          </a:p>
        </p:txBody>
      </p:sp>
    </p:spTree>
    <p:extLst>
      <p:ext uri="{BB962C8B-B14F-4D97-AF65-F5344CB8AC3E}">
        <p14:creationId xmlns:p14="http://schemas.microsoft.com/office/powerpoint/2010/main" val="380676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042E3AF-4ED4-CD44-AA82-67CFFA4BD3D4}" type="slidenum">
              <a:rPr lang="en-US" smtClean="0"/>
              <a:t>4</a:t>
            </a:fld>
            <a:endParaRPr lang="en-US"/>
          </a:p>
        </p:txBody>
      </p:sp>
    </p:spTree>
    <p:extLst>
      <p:ext uri="{BB962C8B-B14F-4D97-AF65-F5344CB8AC3E}">
        <p14:creationId xmlns:p14="http://schemas.microsoft.com/office/powerpoint/2010/main" val="297689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042E3AF-4ED4-CD44-AA82-67CFFA4BD3D4}" type="slidenum">
              <a:rPr lang="en-US" smtClean="0"/>
              <a:t>5</a:t>
            </a:fld>
            <a:endParaRPr lang="en-US"/>
          </a:p>
        </p:txBody>
      </p:sp>
    </p:spTree>
    <p:extLst>
      <p:ext uri="{BB962C8B-B14F-4D97-AF65-F5344CB8AC3E}">
        <p14:creationId xmlns:p14="http://schemas.microsoft.com/office/powerpoint/2010/main" val="96491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Källa: UNDP, http://hdr.undp.org/en/countries/profiles/AFG , http://www1.wfp.org/countries/afghanistan , http://www.unocha.org/</a:t>
            </a:r>
            <a:r>
              <a:rPr lang="sv-SE" dirty="0" err="1"/>
              <a:t>afghanistan</a:t>
            </a:r>
            <a:r>
              <a:rPr lang="sv-SE" dirty="0"/>
              <a:t>, https://www.af.undp.org/content/afghanistan/en/home/countryinfo/</a:t>
            </a:r>
          </a:p>
        </p:txBody>
      </p:sp>
      <p:sp>
        <p:nvSpPr>
          <p:cNvPr id="4" name="Slide Number Placeholder 3"/>
          <p:cNvSpPr>
            <a:spLocks noGrp="1"/>
          </p:cNvSpPr>
          <p:nvPr>
            <p:ph type="sldNum" sz="quarter" idx="10"/>
          </p:nvPr>
        </p:nvSpPr>
        <p:spPr/>
        <p:txBody>
          <a:bodyPr/>
          <a:lstStyle/>
          <a:p>
            <a:fld id="{A042E3AF-4ED4-CD44-AA82-67CFFA4BD3D4}" type="slidenum">
              <a:rPr lang="en-US" smtClean="0"/>
              <a:t>6</a:t>
            </a:fld>
            <a:endParaRPr lang="en-US"/>
          </a:p>
        </p:txBody>
      </p:sp>
    </p:spTree>
    <p:extLst>
      <p:ext uri="{BB962C8B-B14F-4D97-AF65-F5344CB8AC3E}">
        <p14:creationId xmlns:p14="http://schemas.microsoft.com/office/powerpoint/2010/main" val="402851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http://www.unesco.org/new/en/kabul/education/enhancement-of-literacy-in-afghanistan-ela-program/http://www.unesco.org/new/en/kabul/education/enhancement-of-literacy-in-afghanistan-ela-program/ </a:t>
            </a:r>
          </a:p>
        </p:txBody>
      </p:sp>
      <p:sp>
        <p:nvSpPr>
          <p:cNvPr id="4" name="Slide Number Placeholder 3"/>
          <p:cNvSpPr>
            <a:spLocks noGrp="1"/>
          </p:cNvSpPr>
          <p:nvPr>
            <p:ph type="sldNum" sz="quarter" idx="10"/>
          </p:nvPr>
        </p:nvSpPr>
        <p:spPr/>
        <p:txBody>
          <a:bodyPr/>
          <a:lstStyle/>
          <a:p>
            <a:fld id="{A042E3AF-4ED4-CD44-AA82-67CFFA4BD3D4}" type="slidenum">
              <a:rPr lang="en-US" smtClean="0"/>
              <a:t>8</a:t>
            </a:fld>
            <a:endParaRPr lang="en-US"/>
          </a:p>
        </p:txBody>
      </p:sp>
    </p:spTree>
    <p:extLst>
      <p:ext uri="{BB962C8B-B14F-4D97-AF65-F5344CB8AC3E}">
        <p14:creationId xmlns:p14="http://schemas.microsoft.com/office/powerpoint/2010/main" val="1904221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Källa: UNDP, http://hdr.undp.org/en/countries/profiles/AFG , http://www1.wfp.org/countries/afghanistan , http://www.unocha.org/</a:t>
            </a:r>
            <a:r>
              <a:rPr lang="sv-SE" dirty="0" err="1"/>
              <a:t>afghanistan</a:t>
            </a:r>
            <a:r>
              <a:rPr lang="sv-SE" dirty="0"/>
              <a:t>, https://www.af.undp.org/content/afghanistan/en/home/countryinfo/</a:t>
            </a:r>
          </a:p>
        </p:txBody>
      </p:sp>
      <p:sp>
        <p:nvSpPr>
          <p:cNvPr id="4" name="Slide Number Placeholder 3"/>
          <p:cNvSpPr>
            <a:spLocks noGrp="1"/>
          </p:cNvSpPr>
          <p:nvPr>
            <p:ph type="sldNum" sz="quarter" idx="10"/>
          </p:nvPr>
        </p:nvSpPr>
        <p:spPr/>
        <p:txBody>
          <a:bodyPr/>
          <a:lstStyle/>
          <a:p>
            <a:fld id="{A042E3AF-4ED4-CD44-AA82-67CFFA4BD3D4}" type="slidenum">
              <a:rPr lang="en-US" smtClean="0"/>
              <a:t>9</a:t>
            </a:fld>
            <a:endParaRPr lang="en-US"/>
          </a:p>
        </p:txBody>
      </p:sp>
    </p:spTree>
    <p:extLst>
      <p:ext uri="{BB962C8B-B14F-4D97-AF65-F5344CB8AC3E}">
        <p14:creationId xmlns:p14="http://schemas.microsoft.com/office/powerpoint/2010/main" val="320688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042E3AF-4ED4-CD44-AA82-67CFFA4BD3D4}" type="slidenum">
              <a:rPr lang="en-US" smtClean="0"/>
              <a:t>10</a:t>
            </a:fld>
            <a:endParaRPr lang="en-US"/>
          </a:p>
        </p:txBody>
      </p:sp>
    </p:spTree>
    <p:extLst>
      <p:ext uri="{BB962C8B-B14F-4D97-AF65-F5344CB8AC3E}">
        <p14:creationId xmlns:p14="http://schemas.microsoft.com/office/powerpoint/2010/main" val="418727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042E3AF-4ED4-CD44-AA82-67CFFA4BD3D4}" type="slidenum">
              <a:rPr lang="en-US" smtClean="0"/>
              <a:t>11</a:t>
            </a:fld>
            <a:endParaRPr lang="en-US"/>
          </a:p>
        </p:txBody>
      </p:sp>
    </p:spTree>
    <p:extLst>
      <p:ext uri="{BB962C8B-B14F-4D97-AF65-F5344CB8AC3E}">
        <p14:creationId xmlns:p14="http://schemas.microsoft.com/office/powerpoint/2010/main" val="575175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108520" y="0"/>
            <a:ext cx="9577064" cy="5236046"/>
          </a:xfrm>
          <a:prstGeom prst="rect">
            <a:avLst/>
          </a:prstGeom>
          <a:solidFill>
            <a:srgbClr val="006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AK-Logotyp-vit-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624" y="1779662"/>
            <a:ext cx="6969042" cy="1359813"/>
          </a:xfrm>
          <a:prstGeom prst="rect">
            <a:avLst/>
          </a:prstGeom>
        </p:spPr>
      </p:pic>
    </p:spTree>
    <p:extLst>
      <p:ext uri="{BB962C8B-B14F-4D97-AF65-F5344CB8AC3E}">
        <p14:creationId xmlns:p14="http://schemas.microsoft.com/office/powerpoint/2010/main" val="115398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E CHART _ EDIT IN MASTERS">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6FCCE61-6C8B-0449-AA28-7DD077BDE8A8}" type="slidenum">
              <a:rPr lang="en-US" smtClean="0"/>
              <a:pPr/>
              <a:t>‹#›</a:t>
            </a:fld>
            <a:endParaRPr lang="en-US" dirty="0"/>
          </a:p>
        </p:txBody>
      </p:sp>
      <p:sp>
        <p:nvSpPr>
          <p:cNvPr id="8" name="Title 1"/>
          <p:cNvSpPr>
            <a:spLocks noGrp="1"/>
          </p:cNvSpPr>
          <p:nvPr>
            <p:ph type="title" hasCustomPrompt="1"/>
          </p:nvPr>
        </p:nvSpPr>
        <p:spPr>
          <a:xfrm>
            <a:off x="467544" y="914662"/>
            <a:ext cx="6912744" cy="504960"/>
          </a:xfrm>
          <a:prstGeom prst="rect">
            <a:avLst/>
          </a:prstGeom>
        </p:spPr>
        <p:txBody>
          <a:bodyPr anchor="t"/>
          <a:lstStyle>
            <a:lvl1pPr algn="l">
              <a:defRPr sz="3000" b="1" u="none" cap="none">
                <a:solidFill>
                  <a:srgbClr val="006983"/>
                </a:solidFill>
                <a:latin typeface="Graphik Bold"/>
                <a:cs typeface="Graphik Bold"/>
              </a:defRPr>
            </a:lvl1pPr>
          </a:lstStyle>
          <a:p>
            <a:r>
              <a:rPr lang="en-GB" dirty="0"/>
              <a:t>Click to edit master title style</a:t>
            </a:r>
            <a:endParaRPr lang="en-US" dirty="0"/>
          </a:p>
        </p:txBody>
      </p:sp>
      <p:sp>
        <p:nvSpPr>
          <p:cNvPr id="12" name="Chart Placeholder 11"/>
          <p:cNvSpPr>
            <a:spLocks noGrp="1"/>
          </p:cNvSpPr>
          <p:nvPr>
            <p:ph type="chart" sz="quarter" idx="12"/>
          </p:nvPr>
        </p:nvSpPr>
        <p:spPr>
          <a:xfrm>
            <a:off x="468313" y="1635646"/>
            <a:ext cx="8351837" cy="3239567"/>
          </a:xfrm>
          <a:prstGeom prst="rect">
            <a:avLst/>
          </a:prstGeom>
        </p:spPr>
        <p:txBody>
          <a:bodyPr vert="horz"/>
          <a:lstStyle>
            <a:lvl1pPr>
              <a:defRPr>
                <a:solidFill>
                  <a:srgbClr val="006983"/>
                </a:solidFill>
                <a:latin typeface="Graphik Regular"/>
              </a:defRPr>
            </a:lvl1pPr>
          </a:lstStyle>
          <a:p>
            <a:endParaRPr lang="en-US" dirty="0"/>
          </a:p>
        </p:txBody>
      </p:sp>
    </p:spTree>
    <p:extLst>
      <p:ext uri="{BB962C8B-B14F-4D97-AF65-F5344CB8AC3E}">
        <p14:creationId xmlns:p14="http://schemas.microsoft.com/office/powerpoint/2010/main" val="27590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240" y="-20078"/>
            <a:ext cx="9144000" cy="5143500"/>
          </a:xfrm>
          <a:prstGeom prst="rect">
            <a:avLst/>
          </a:prstGeom>
        </p:spPr>
        <p:txBody>
          <a:bodyPr vert="horz"/>
          <a:lstStyle>
            <a:lvl1pPr>
              <a:defRPr>
                <a:solidFill>
                  <a:srgbClr val="006983"/>
                </a:solidFill>
                <a:latin typeface="Graphik Regular"/>
              </a:defRPr>
            </a:lvl1pPr>
          </a:lstStyle>
          <a:p>
            <a:endParaRPr lang="en-US" dirty="0"/>
          </a:p>
        </p:txBody>
      </p:sp>
    </p:spTree>
    <p:extLst>
      <p:ext uri="{BB962C8B-B14F-4D97-AF65-F5344CB8AC3E}">
        <p14:creationId xmlns:p14="http://schemas.microsoft.com/office/powerpoint/2010/main" val="366674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3" name="Rectangle 2"/>
          <p:cNvSpPr/>
          <p:nvPr userDrawn="1"/>
        </p:nvSpPr>
        <p:spPr>
          <a:xfrm>
            <a:off x="-109744" y="-141133"/>
            <a:ext cx="9253744" cy="5394403"/>
          </a:xfrm>
          <a:prstGeom prst="rect">
            <a:avLst/>
          </a:prstGeom>
          <a:solidFill>
            <a:srgbClr val="0069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AK-Logotyp-vit-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558" y="342430"/>
            <a:ext cx="3162842" cy="617140"/>
          </a:xfrm>
          <a:prstGeom prst="rect">
            <a:avLst/>
          </a:prstGeom>
        </p:spPr>
      </p:pic>
      <p:sp>
        <p:nvSpPr>
          <p:cNvPr id="5" name="Rectangle 4"/>
          <p:cNvSpPr/>
          <p:nvPr userDrawn="1"/>
        </p:nvSpPr>
        <p:spPr>
          <a:xfrm>
            <a:off x="1233182" y="4011910"/>
            <a:ext cx="3122794" cy="826893"/>
          </a:xfrm>
          <a:prstGeom prst="rect">
            <a:avLst/>
          </a:prstGeom>
        </p:spPr>
        <p:txBody>
          <a:bodyPr wrap="square">
            <a:spAutoFit/>
          </a:bodyPr>
          <a:lstStyle/>
          <a:p>
            <a:pPr>
              <a:lnSpc>
                <a:spcPct val="120000"/>
              </a:lnSpc>
            </a:pPr>
            <a:r>
              <a:rPr lang="en-US" sz="1200" b="0" i="0" kern="1200" baseline="30000" dirty="0">
                <a:solidFill>
                  <a:schemeClr val="bg1"/>
                </a:solidFill>
                <a:latin typeface="Graphik Regular"/>
                <a:ea typeface="+mn-ea"/>
                <a:cs typeface="Graphik Regular"/>
              </a:rPr>
              <a:t>Swedish Committee for Afghanistan</a:t>
            </a:r>
          </a:p>
          <a:p>
            <a:pPr>
              <a:lnSpc>
                <a:spcPct val="120000"/>
              </a:lnSpc>
            </a:pPr>
            <a:r>
              <a:rPr lang="sv-SE" sz="1200" b="0" i="0" kern="1200" baseline="30000" dirty="0">
                <a:solidFill>
                  <a:schemeClr val="bg1"/>
                </a:solidFill>
                <a:latin typeface="Graphik Regular"/>
                <a:ea typeface="+mn-ea"/>
                <a:cs typeface="Graphik Regular"/>
              </a:rPr>
              <a:t>Malmgårdsvägen 63,</a:t>
            </a:r>
          </a:p>
          <a:p>
            <a:pPr>
              <a:lnSpc>
                <a:spcPct val="120000"/>
              </a:lnSpc>
            </a:pPr>
            <a:r>
              <a:rPr lang="sv-SE" sz="1200" b="0" i="0" kern="1200" baseline="30000" dirty="0">
                <a:solidFill>
                  <a:schemeClr val="bg1"/>
                </a:solidFill>
                <a:latin typeface="Graphik Regular"/>
                <a:ea typeface="+mn-ea"/>
                <a:cs typeface="Graphik Regular"/>
              </a:rPr>
              <a:t>3 </a:t>
            </a:r>
            <a:r>
              <a:rPr lang="sv-SE" sz="1200" b="0" i="0" kern="1200" baseline="30000" dirty="0" err="1">
                <a:solidFill>
                  <a:schemeClr val="bg1"/>
                </a:solidFill>
                <a:latin typeface="Graphik Regular"/>
                <a:ea typeface="+mn-ea"/>
                <a:cs typeface="Graphik Regular"/>
              </a:rPr>
              <a:t>tr</a:t>
            </a:r>
            <a:r>
              <a:rPr lang="sv-SE" sz="1200" b="0" i="0" kern="1200" baseline="30000" dirty="0">
                <a:solidFill>
                  <a:schemeClr val="bg1"/>
                </a:solidFill>
                <a:latin typeface="Graphik Regular"/>
                <a:ea typeface="+mn-ea"/>
                <a:cs typeface="Graphik Regular"/>
              </a:rPr>
              <a:t> 116 38 Stockholm, Sweden </a:t>
            </a:r>
          </a:p>
          <a:p>
            <a:pPr>
              <a:lnSpc>
                <a:spcPct val="120000"/>
              </a:lnSpc>
            </a:pPr>
            <a:r>
              <a:rPr lang="sv-SE" sz="1200" b="0" i="0" kern="1200" baseline="30000" dirty="0">
                <a:solidFill>
                  <a:schemeClr val="bg1"/>
                </a:solidFill>
                <a:latin typeface="Graphik Regular"/>
                <a:ea typeface="+mn-ea"/>
                <a:cs typeface="Graphik Regular"/>
              </a:rPr>
              <a:t>+46 (0)8 545 818 45</a:t>
            </a:r>
          </a:p>
          <a:p>
            <a:pPr>
              <a:lnSpc>
                <a:spcPct val="120000"/>
              </a:lnSpc>
            </a:pPr>
            <a:r>
              <a:rPr lang="sv-SE" sz="1200" b="0" i="0" kern="1200" baseline="30000" dirty="0" err="1">
                <a:solidFill>
                  <a:schemeClr val="bg1"/>
                </a:solidFill>
                <a:latin typeface="Graphik Regular"/>
                <a:ea typeface="+mn-ea"/>
                <a:cs typeface="Graphik Regular"/>
              </a:rPr>
              <a:t>www.sak.se</a:t>
            </a:r>
            <a:endParaRPr lang="en-US" sz="1200" b="0" i="0" dirty="0">
              <a:solidFill>
                <a:schemeClr val="bg1"/>
              </a:solidFill>
              <a:latin typeface="Graphik Regular"/>
              <a:cs typeface="Graphik Regular"/>
            </a:endParaRPr>
          </a:p>
        </p:txBody>
      </p:sp>
    </p:spTree>
    <p:extLst>
      <p:ext uri="{BB962C8B-B14F-4D97-AF65-F5344CB8AC3E}">
        <p14:creationId xmlns:p14="http://schemas.microsoft.com/office/powerpoint/2010/main" val="112637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03805-DBF9-4EA8-9AA3-7AEFD9530574}"/>
              </a:ext>
            </a:extLst>
          </p:cNvPr>
          <p:cNvSpPr>
            <a:spLocks noGrp="1"/>
          </p:cNvSpPr>
          <p:nvPr>
            <p:ph type="dt" sz="half" idx="10"/>
          </p:nvPr>
        </p:nvSpPr>
        <p:spPr/>
        <p:txBody>
          <a:bodyPr/>
          <a:lstStyle/>
          <a:p>
            <a:fld id="{5218E4AE-697E-400D-8B73-D14CB0239CEA}" type="datetimeFigureOut">
              <a:rPr lang="sv-SE" smtClean="0"/>
              <a:t>2020-09-10</a:t>
            </a:fld>
            <a:endParaRPr lang="sv-SE"/>
          </a:p>
        </p:txBody>
      </p:sp>
      <p:sp>
        <p:nvSpPr>
          <p:cNvPr id="3" name="Footer Placeholder 2">
            <a:extLst>
              <a:ext uri="{FF2B5EF4-FFF2-40B4-BE49-F238E27FC236}">
                <a16:creationId xmlns:a16="http://schemas.microsoft.com/office/drawing/2014/main" id="{65712C05-48EF-41F8-B152-8B1AF565D3D6}"/>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9D23398F-0E5C-4864-8516-6917E7118629}"/>
              </a:ext>
            </a:extLst>
          </p:cNvPr>
          <p:cNvSpPr>
            <a:spLocks noGrp="1"/>
          </p:cNvSpPr>
          <p:nvPr>
            <p:ph type="sldNum" sz="quarter" idx="12"/>
          </p:nvPr>
        </p:nvSpPr>
        <p:spPr/>
        <p:txBody>
          <a:bodyPr/>
          <a:lstStyle/>
          <a:p>
            <a:fld id="{16629A9C-1C9E-41DC-B3A3-8C994DF87C7D}" type="slidenum">
              <a:rPr lang="sv-SE" smtClean="0"/>
              <a:t>‹#›</a:t>
            </a:fld>
            <a:endParaRPr lang="sv-SE"/>
          </a:p>
        </p:txBody>
      </p:sp>
    </p:spTree>
    <p:extLst>
      <p:ext uri="{BB962C8B-B14F-4D97-AF65-F5344CB8AC3E}">
        <p14:creationId xmlns:p14="http://schemas.microsoft.com/office/powerpoint/2010/main" val="250013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Rectangle 2"/>
          <p:cNvSpPr/>
          <p:nvPr userDrawn="1"/>
        </p:nvSpPr>
        <p:spPr>
          <a:xfrm>
            <a:off x="-108520" y="0"/>
            <a:ext cx="9577064" cy="5236046"/>
          </a:xfrm>
          <a:prstGeom prst="rect">
            <a:avLst/>
          </a:prstGeom>
          <a:solidFill>
            <a:srgbClr val="006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835696" y="1779662"/>
            <a:ext cx="5546725" cy="1618356"/>
          </a:xfrm>
          <a:prstGeom prst="rect">
            <a:avLst/>
          </a:prstGeom>
        </p:spPr>
        <p:txBody>
          <a:bodyPr/>
          <a:lstStyle>
            <a:lvl1pPr>
              <a:defRPr sz="5000">
                <a:solidFill>
                  <a:schemeClr val="bg1"/>
                </a:solidFill>
                <a:latin typeface="Graphik Semibold"/>
                <a:cs typeface="Graphik Semibold"/>
              </a:defRPr>
            </a:lvl1pPr>
          </a:lstStyle>
          <a:p>
            <a:r>
              <a:rPr lang="en-GB" dirty="0"/>
              <a:t>Click to edit Master title style</a:t>
            </a:r>
            <a:endParaRPr lang="en-US" dirty="0"/>
          </a:p>
        </p:txBody>
      </p:sp>
    </p:spTree>
    <p:extLst>
      <p:ext uri="{BB962C8B-B14F-4D97-AF65-F5344CB8AC3E}">
        <p14:creationId xmlns:p14="http://schemas.microsoft.com/office/powerpoint/2010/main" val="78310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 chapter">
    <p:spTree>
      <p:nvGrpSpPr>
        <p:cNvPr id="1" name=""/>
        <p:cNvGrpSpPr/>
        <p:nvPr/>
      </p:nvGrpSpPr>
      <p:grpSpPr>
        <a:xfrm>
          <a:off x="0" y="0"/>
          <a:ext cx="0" cy="0"/>
          <a:chOff x="0" y="0"/>
          <a:chExt cx="0" cy="0"/>
        </a:xfrm>
      </p:grpSpPr>
      <p:sp>
        <p:nvSpPr>
          <p:cNvPr id="4" name="Rectangle 3"/>
          <p:cNvSpPr/>
          <p:nvPr userDrawn="1"/>
        </p:nvSpPr>
        <p:spPr>
          <a:xfrm>
            <a:off x="0" y="0"/>
            <a:ext cx="9144000" cy="5308054"/>
          </a:xfrm>
          <a:prstGeom prst="rect">
            <a:avLst/>
          </a:prstGeom>
          <a:solidFill>
            <a:srgbClr val="8D1B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1835696" y="1779662"/>
            <a:ext cx="5546725" cy="1618356"/>
          </a:xfrm>
          <a:prstGeom prst="rect">
            <a:avLst/>
          </a:prstGeom>
        </p:spPr>
        <p:txBody>
          <a:bodyPr/>
          <a:lstStyle>
            <a:lvl1pPr>
              <a:defRPr sz="5000">
                <a:solidFill>
                  <a:schemeClr val="bg1"/>
                </a:solidFill>
                <a:latin typeface="Graphik Semibold"/>
                <a:cs typeface="Graphik Semibold"/>
              </a:defRPr>
            </a:lvl1pPr>
          </a:lstStyle>
          <a:p>
            <a:r>
              <a:rPr lang="en-GB" dirty="0"/>
              <a:t>Click to edit Master title style</a:t>
            </a:r>
            <a:endParaRPr lang="en-US" dirty="0"/>
          </a:p>
        </p:txBody>
      </p:sp>
    </p:spTree>
    <p:extLst>
      <p:ext uri="{BB962C8B-B14F-4D97-AF65-F5344CB8AC3E}">
        <p14:creationId xmlns:p14="http://schemas.microsoft.com/office/powerpoint/2010/main" val="397815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699542"/>
            <a:ext cx="6912744" cy="504960"/>
          </a:xfrm>
          <a:prstGeom prst="rect">
            <a:avLst/>
          </a:prstGeom>
        </p:spPr>
        <p:txBody>
          <a:bodyPr anchor="t"/>
          <a:lstStyle>
            <a:lvl1pPr algn="l">
              <a:defRPr sz="3000" b="1" u="none" cap="none">
                <a:solidFill>
                  <a:srgbClr val="006983"/>
                </a:solidFill>
                <a:latin typeface="Graphik Bold"/>
                <a:cs typeface="Graphik Bold"/>
              </a:defRPr>
            </a:lvl1pPr>
          </a:lstStyle>
          <a:p>
            <a:r>
              <a:rPr lang="en-GB" dirty="0"/>
              <a:t>Click to edit master title style</a:t>
            </a:r>
            <a:endParaRPr lang="en-US" dirty="0"/>
          </a:p>
        </p:txBody>
      </p:sp>
      <p:sp>
        <p:nvSpPr>
          <p:cNvPr id="3" name="Text Placeholder 2"/>
          <p:cNvSpPr>
            <a:spLocks noGrp="1"/>
          </p:cNvSpPr>
          <p:nvPr>
            <p:ph type="body" idx="1"/>
          </p:nvPr>
        </p:nvSpPr>
        <p:spPr>
          <a:xfrm>
            <a:off x="467544" y="1625344"/>
            <a:ext cx="6912744" cy="3210829"/>
          </a:xfrm>
          <a:prstGeom prst="rect">
            <a:avLst/>
          </a:prstGeom>
        </p:spPr>
        <p:txBody>
          <a:bodyPr anchor="t">
            <a:normAutofit/>
          </a:bodyPr>
          <a:lstStyle>
            <a:lvl1pPr marL="342900" indent="-342900">
              <a:buFont typeface="Lucida Grande"/>
              <a:buChar char="&gt;"/>
              <a:defRPr sz="2000" b="0" i="0">
                <a:solidFill>
                  <a:srgbClr val="006983"/>
                </a:solidFill>
                <a:latin typeface="Graphik Regular"/>
                <a:cs typeface="Graphik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5" name="Slide Number Placeholder 4"/>
          <p:cNvSpPr>
            <a:spLocks noGrp="1"/>
          </p:cNvSpPr>
          <p:nvPr>
            <p:ph type="sldNum" sz="quarter" idx="11"/>
          </p:nvPr>
        </p:nvSpPr>
        <p:spPr/>
        <p:txBody>
          <a:bodyPr/>
          <a:lstStyle/>
          <a:p>
            <a:fld id="{C6FCCE61-6C8B-0449-AA28-7DD077BDE8A8}" type="slidenum">
              <a:rPr lang="en-US" smtClean="0"/>
              <a:pPr/>
              <a:t>‹#›</a:t>
            </a:fld>
            <a:endParaRPr lang="en-US" dirty="0"/>
          </a:p>
        </p:txBody>
      </p:sp>
    </p:spTree>
    <p:extLst>
      <p:ext uri="{BB962C8B-B14F-4D97-AF65-F5344CB8AC3E}">
        <p14:creationId xmlns:p14="http://schemas.microsoft.com/office/powerpoint/2010/main" val="362605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74199"/>
            <a:ext cx="6984776" cy="2621448"/>
          </a:xfrm>
          <a:prstGeom prst="rect">
            <a:avLst/>
          </a:prstGeom>
        </p:spPr>
        <p:txBody>
          <a:bodyPr>
            <a:normAutofit/>
          </a:bodyPr>
          <a:lstStyle>
            <a:lvl1pPr marL="342900" indent="-342900">
              <a:buFont typeface="Lucida Grande"/>
              <a:buChar char="&gt;"/>
              <a:defRPr sz="2000">
                <a:solidFill>
                  <a:srgbClr val="006983"/>
                </a:solidFill>
                <a:latin typeface="Graphik Regular"/>
                <a:cs typeface="Graphik Regular"/>
              </a:defRPr>
            </a:lvl1pPr>
            <a:lvl2pPr marL="742950" indent="-285750">
              <a:buFont typeface="Lucida Grande"/>
              <a:buChar char="&gt;"/>
              <a:defRPr sz="2000">
                <a:solidFill>
                  <a:srgbClr val="006983"/>
                </a:solidFill>
                <a:latin typeface="Graphik Regular"/>
                <a:cs typeface="Graphik Regular"/>
              </a:defRPr>
            </a:lvl2pPr>
            <a:lvl3pPr marL="1143000" indent="-228600">
              <a:buFont typeface="Lucida Grande"/>
              <a:buChar char="&gt;"/>
              <a:defRPr sz="2000">
                <a:solidFill>
                  <a:srgbClr val="006983"/>
                </a:solidFill>
                <a:latin typeface="Graphik Regular"/>
                <a:cs typeface="Graphik Regular"/>
              </a:defRPr>
            </a:lvl3pPr>
            <a:lvl4pPr marL="1600200" indent="-228600">
              <a:buFont typeface="Lucida Grande"/>
              <a:buChar char="&gt;"/>
              <a:defRPr sz="2000">
                <a:solidFill>
                  <a:srgbClr val="006983"/>
                </a:solidFill>
                <a:latin typeface="Graphik Regular"/>
                <a:cs typeface="Graphik Regular"/>
              </a:defRPr>
            </a:lvl4pPr>
            <a:lvl5pPr marL="2057400" indent="-228600">
              <a:buFont typeface="Lucida Grande"/>
              <a:buChar char="&gt;"/>
              <a:defRPr sz="2000">
                <a:solidFill>
                  <a:srgbClr val="006983"/>
                </a:solidFill>
                <a:latin typeface="Graphik Regular"/>
                <a:cs typeface="Graphik Regul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4"/>
          <p:cNvSpPr>
            <a:spLocks noGrp="1"/>
          </p:cNvSpPr>
          <p:nvPr>
            <p:ph type="sldNum" sz="quarter" idx="11"/>
          </p:nvPr>
        </p:nvSpPr>
        <p:spPr/>
        <p:txBody>
          <a:bodyPr/>
          <a:lstStyle/>
          <a:p>
            <a:fld id="{C6FCCE61-6C8B-0449-AA28-7DD077BDE8A8}" type="slidenum">
              <a:rPr lang="en-US" smtClean="0"/>
              <a:pPr/>
              <a:t>‹#›</a:t>
            </a:fld>
            <a:endParaRPr lang="en-US" dirty="0"/>
          </a:p>
        </p:txBody>
      </p:sp>
      <p:sp>
        <p:nvSpPr>
          <p:cNvPr id="6" name="Title 1"/>
          <p:cNvSpPr>
            <a:spLocks noGrp="1"/>
          </p:cNvSpPr>
          <p:nvPr>
            <p:ph type="title" hasCustomPrompt="1"/>
          </p:nvPr>
        </p:nvSpPr>
        <p:spPr>
          <a:xfrm>
            <a:off x="467544" y="699542"/>
            <a:ext cx="6912744" cy="504960"/>
          </a:xfrm>
          <a:prstGeom prst="rect">
            <a:avLst/>
          </a:prstGeom>
        </p:spPr>
        <p:txBody>
          <a:bodyPr anchor="t"/>
          <a:lstStyle>
            <a:lvl1pPr algn="l">
              <a:defRPr sz="3000" b="1" u="none" cap="none">
                <a:solidFill>
                  <a:srgbClr val="006983"/>
                </a:solidFill>
                <a:latin typeface="Graphik Bold"/>
                <a:cs typeface="Graphik Bold"/>
              </a:defRPr>
            </a:lvl1pPr>
          </a:lstStyle>
          <a:p>
            <a:r>
              <a:rPr lang="en-GB" dirty="0"/>
              <a:t>Click to edit master title style</a:t>
            </a:r>
            <a:endParaRPr lang="en-US" dirty="0"/>
          </a:p>
        </p:txBody>
      </p:sp>
    </p:spTree>
    <p:extLst>
      <p:ext uri="{BB962C8B-B14F-4D97-AF65-F5344CB8AC3E}">
        <p14:creationId xmlns:p14="http://schemas.microsoft.com/office/powerpoint/2010/main" val="90586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2046694"/>
            <a:ext cx="4824536" cy="2613864"/>
          </a:xfrm>
          <a:prstGeom prst="rect">
            <a:avLst/>
          </a:prstGeom>
        </p:spPr>
        <p:txBody>
          <a:bodyPr>
            <a:normAutofit/>
          </a:bodyPr>
          <a:lstStyle>
            <a:lvl1pPr marL="342900" indent="-342900">
              <a:buFont typeface="Lucida Grande"/>
              <a:buChar char="&gt;"/>
              <a:defRPr sz="2000">
                <a:solidFill>
                  <a:srgbClr val="006983"/>
                </a:solidFill>
                <a:latin typeface="Graphik Regular"/>
                <a:cs typeface="Graphik Regular"/>
              </a:defRPr>
            </a:lvl1pPr>
            <a:lvl2pPr>
              <a:defRPr sz="2000">
                <a:solidFill>
                  <a:srgbClr val="006983"/>
                </a:solidFill>
                <a:latin typeface="Graphik Regular"/>
                <a:cs typeface="Graphik Regular"/>
              </a:defRPr>
            </a:lvl2pPr>
            <a:lvl3pPr>
              <a:defRPr sz="2000">
                <a:solidFill>
                  <a:srgbClr val="006983"/>
                </a:solidFill>
                <a:latin typeface="Graphik Regular"/>
                <a:cs typeface="Graphik Regular"/>
              </a:defRPr>
            </a:lvl3pPr>
            <a:lvl4pPr>
              <a:defRPr sz="3000">
                <a:solidFill>
                  <a:srgbClr val="0A4C63"/>
                </a:solidFill>
                <a:latin typeface="Graphik Regular"/>
                <a:cs typeface="Graphik Regular"/>
              </a:defRPr>
            </a:lvl4pPr>
            <a:lvl5pPr>
              <a:defRPr sz="3000">
                <a:solidFill>
                  <a:srgbClr val="0A4C63"/>
                </a:solidFill>
                <a:latin typeface="Graphik Regular"/>
                <a:cs typeface="Graphik Regular"/>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hasCustomPrompt="1"/>
          </p:nvPr>
        </p:nvSpPr>
        <p:spPr>
          <a:xfrm>
            <a:off x="5796136" y="2046695"/>
            <a:ext cx="2823932" cy="2546320"/>
          </a:xfrm>
          <a:prstGeom prst="rect">
            <a:avLst/>
          </a:prstGeom>
        </p:spPr>
        <p:txBody>
          <a:bodyPr/>
          <a:lstStyle>
            <a:lvl1pPr>
              <a:defRPr sz="2000" baseline="0">
                <a:solidFill>
                  <a:srgbClr val="006983"/>
                </a:solidFill>
                <a:latin typeface="Graphik Regular"/>
                <a:cs typeface="Graphik Regular"/>
              </a:defRPr>
            </a:lvl1pPr>
            <a:lvl2pPr>
              <a:defRPr sz="2400">
                <a:latin typeface="Minion Pro"/>
                <a:cs typeface="Minion Pro"/>
              </a:defRPr>
            </a:lvl2pPr>
            <a:lvl3pPr>
              <a:defRPr sz="2000">
                <a:latin typeface="Minion Pro"/>
                <a:cs typeface="Minion Pro"/>
              </a:defRPr>
            </a:lvl3pPr>
            <a:lvl4pPr>
              <a:defRPr sz="1800">
                <a:latin typeface="Minion Pro"/>
                <a:cs typeface="Minion Pro"/>
              </a:defRPr>
            </a:lvl4pPr>
            <a:lvl5pPr>
              <a:defRPr sz="1800">
                <a:latin typeface="Minion Pro"/>
                <a:cs typeface="Minion Pro"/>
              </a:defRPr>
            </a:lvl5pPr>
            <a:lvl6pPr>
              <a:defRPr sz="1800"/>
            </a:lvl6pPr>
            <a:lvl7pPr>
              <a:defRPr sz="1800"/>
            </a:lvl7pPr>
            <a:lvl8pPr>
              <a:defRPr sz="1800"/>
            </a:lvl8pPr>
            <a:lvl9pPr>
              <a:defRPr sz="1800"/>
            </a:lvl9pPr>
          </a:lstStyle>
          <a:p>
            <a:pPr lvl="0"/>
            <a:r>
              <a:rPr lang="en-US" dirty="0"/>
              <a:t>Add picture or text here</a:t>
            </a:r>
          </a:p>
        </p:txBody>
      </p:sp>
      <p:sp>
        <p:nvSpPr>
          <p:cNvPr id="6" name="Slide Number Placeholder 5"/>
          <p:cNvSpPr>
            <a:spLocks noGrp="1"/>
          </p:cNvSpPr>
          <p:nvPr>
            <p:ph type="sldNum" sz="quarter" idx="11"/>
          </p:nvPr>
        </p:nvSpPr>
        <p:spPr/>
        <p:txBody>
          <a:bodyPr/>
          <a:lstStyle/>
          <a:p>
            <a:fld id="{C6FCCE61-6C8B-0449-AA28-7DD077BDE8A8}" type="slidenum">
              <a:rPr lang="en-US" smtClean="0"/>
              <a:pPr/>
              <a:t>‹#›</a:t>
            </a:fld>
            <a:endParaRPr lang="en-US" dirty="0"/>
          </a:p>
        </p:txBody>
      </p:sp>
      <p:sp>
        <p:nvSpPr>
          <p:cNvPr id="7" name="Title 1"/>
          <p:cNvSpPr>
            <a:spLocks noGrp="1"/>
          </p:cNvSpPr>
          <p:nvPr>
            <p:ph type="title" hasCustomPrompt="1"/>
          </p:nvPr>
        </p:nvSpPr>
        <p:spPr>
          <a:xfrm>
            <a:off x="467544" y="914662"/>
            <a:ext cx="6912744" cy="504960"/>
          </a:xfrm>
          <a:prstGeom prst="rect">
            <a:avLst/>
          </a:prstGeom>
        </p:spPr>
        <p:txBody>
          <a:bodyPr anchor="t"/>
          <a:lstStyle>
            <a:lvl1pPr algn="l">
              <a:defRPr sz="3000" b="1" u="none" cap="none">
                <a:solidFill>
                  <a:srgbClr val="006983"/>
                </a:solidFill>
                <a:latin typeface="Graphik Bold"/>
                <a:cs typeface="Graphik Bold"/>
              </a:defRPr>
            </a:lvl1pPr>
          </a:lstStyle>
          <a:p>
            <a:r>
              <a:rPr lang="en-GB" dirty="0"/>
              <a:t>Click to edit master title style</a:t>
            </a:r>
            <a:endParaRPr lang="en-US" dirty="0"/>
          </a:p>
        </p:txBody>
      </p:sp>
    </p:spTree>
    <p:extLst>
      <p:ext uri="{BB962C8B-B14F-4D97-AF65-F5344CB8AC3E}">
        <p14:creationId xmlns:p14="http://schemas.microsoft.com/office/powerpoint/2010/main" val="231921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157" y="1707654"/>
            <a:ext cx="4098552" cy="576063"/>
          </a:xfrm>
          <a:prstGeom prst="rect">
            <a:avLst/>
          </a:prstGeom>
        </p:spPr>
        <p:txBody>
          <a:bodyPr anchor="t">
            <a:noAutofit/>
          </a:bodyPr>
          <a:lstStyle>
            <a:lvl1pPr marL="0" indent="0">
              <a:buNone/>
              <a:defRPr sz="2000" b="1" u="none">
                <a:solidFill>
                  <a:srgbClr val="006983"/>
                </a:solidFill>
                <a:latin typeface="Graphik Regular"/>
                <a:cs typeface="Graphik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11560" y="2844636"/>
            <a:ext cx="4032448" cy="1924214"/>
          </a:xfrm>
          <a:prstGeom prst="rect">
            <a:avLst/>
          </a:prstGeom>
        </p:spPr>
        <p:txBody>
          <a:bodyPr>
            <a:normAutofit/>
          </a:bodyPr>
          <a:lstStyle>
            <a:lvl1pPr marL="342900" indent="-342900">
              <a:lnSpc>
                <a:spcPct val="120000"/>
              </a:lnSpc>
              <a:buFont typeface="Lucida Grande"/>
              <a:buChar char="&gt;"/>
              <a:defRPr sz="1600" b="0" i="0">
                <a:solidFill>
                  <a:srgbClr val="006983"/>
                </a:solidFill>
                <a:latin typeface="Graphik Regular"/>
                <a:cs typeface="Graphik Regular"/>
              </a:defRPr>
            </a:lvl1pPr>
            <a:lvl2pPr>
              <a:lnSpc>
                <a:spcPct val="120000"/>
              </a:lnSpc>
              <a:defRPr sz="1800" b="0" i="0">
                <a:solidFill>
                  <a:srgbClr val="0A4C63"/>
                </a:solidFill>
                <a:latin typeface="Graphik Regular"/>
                <a:cs typeface="Graphik Regular"/>
              </a:defRPr>
            </a:lvl2pPr>
            <a:lvl3pPr>
              <a:lnSpc>
                <a:spcPct val="120000"/>
              </a:lnSpc>
              <a:defRPr sz="1800" b="0" i="0">
                <a:solidFill>
                  <a:srgbClr val="0A4C63"/>
                </a:solidFill>
                <a:latin typeface="Graphik Regular"/>
                <a:cs typeface="Graphik Regular"/>
              </a:defRPr>
            </a:lvl3pPr>
            <a:lvl4pPr>
              <a:lnSpc>
                <a:spcPct val="120000"/>
              </a:lnSpc>
              <a:defRPr sz="1800" b="0" i="0">
                <a:solidFill>
                  <a:srgbClr val="0A4C63"/>
                </a:solidFill>
                <a:latin typeface="Graphik Regular"/>
                <a:cs typeface="Graphik Regular"/>
              </a:defRPr>
            </a:lvl4pPr>
            <a:lvl5pPr>
              <a:lnSpc>
                <a:spcPct val="120000"/>
              </a:lnSpc>
              <a:defRPr sz="1800" b="0" i="0">
                <a:solidFill>
                  <a:srgbClr val="0A4C63"/>
                </a:solidFill>
                <a:latin typeface="Graphik Regular"/>
                <a:cs typeface="Graphik Regular"/>
              </a:defRPr>
            </a:lvl5pPr>
            <a:lvl6pPr>
              <a:defRPr sz="1600"/>
            </a:lvl6pPr>
            <a:lvl7pPr>
              <a:defRPr sz="1600"/>
            </a:lvl7pPr>
            <a:lvl8pPr>
              <a:defRPr sz="1600"/>
            </a:lvl8pPr>
            <a:lvl9pPr>
              <a:defRPr sz="1600"/>
            </a:lvl9pPr>
          </a:lstStyle>
          <a:p>
            <a:pPr lvl="0"/>
            <a:r>
              <a:rPr lang="en-GB" dirty="0"/>
              <a:t>Click to edit Master text styles</a:t>
            </a:r>
          </a:p>
        </p:txBody>
      </p:sp>
      <p:sp>
        <p:nvSpPr>
          <p:cNvPr id="5" name="Text Placeholder 4"/>
          <p:cNvSpPr>
            <a:spLocks noGrp="1"/>
          </p:cNvSpPr>
          <p:nvPr>
            <p:ph type="body" sz="quarter" idx="3"/>
          </p:nvPr>
        </p:nvSpPr>
        <p:spPr>
          <a:xfrm>
            <a:off x="4932040" y="1707654"/>
            <a:ext cx="3672407" cy="864096"/>
          </a:xfrm>
          <a:prstGeom prst="rect">
            <a:avLst/>
          </a:prstGeom>
        </p:spPr>
        <p:txBody>
          <a:bodyPr anchor="t">
            <a:noAutofit/>
          </a:bodyPr>
          <a:lstStyle>
            <a:lvl1pPr marL="0" indent="0">
              <a:buNone/>
              <a:defRPr sz="2000" b="1" u="none">
                <a:solidFill>
                  <a:srgbClr val="006983"/>
                </a:solidFill>
                <a:latin typeface="Graphik Regular"/>
                <a:cs typeface="Graphik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929931" y="2844637"/>
            <a:ext cx="3672407" cy="1924213"/>
          </a:xfrm>
          <a:prstGeom prst="rect">
            <a:avLst/>
          </a:prstGeom>
        </p:spPr>
        <p:txBody>
          <a:bodyPr>
            <a:normAutofit/>
          </a:bodyPr>
          <a:lstStyle>
            <a:lvl1pPr marL="342900" indent="-342900">
              <a:lnSpc>
                <a:spcPct val="120000"/>
              </a:lnSpc>
              <a:buFont typeface="Lucida Grande"/>
              <a:buChar char="&gt;"/>
              <a:defRPr sz="1600" b="0" i="0">
                <a:solidFill>
                  <a:srgbClr val="006983"/>
                </a:solidFill>
                <a:latin typeface="Graphik Regular"/>
                <a:cs typeface="Graphik Regular"/>
              </a:defRPr>
            </a:lvl1pPr>
            <a:lvl2pPr>
              <a:lnSpc>
                <a:spcPct val="120000"/>
              </a:lnSpc>
              <a:defRPr sz="1800" b="0" i="0">
                <a:solidFill>
                  <a:srgbClr val="0A4C63"/>
                </a:solidFill>
                <a:latin typeface="Minion Pro"/>
                <a:cs typeface="Minion Pro"/>
              </a:defRPr>
            </a:lvl2pPr>
            <a:lvl3pPr>
              <a:lnSpc>
                <a:spcPct val="120000"/>
              </a:lnSpc>
              <a:defRPr sz="1800" b="0" i="0">
                <a:solidFill>
                  <a:srgbClr val="0A4C63"/>
                </a:solidFill>
                <a:latin typeface="Minion Pro"/>
                <a:cs typeface="Minion Pro"/>
              </a:defRPr>
            </a:lvl3pPr>
            <a:lvl4pPr>
              <a:lnSpc>
                <a:spcPct val="120000"/>
              </a:lnSpc>
              <a:defRPr sz="1800" b="0" i="0">
                <a:solidFill>
                  <a:srgbClr val="0A4C63"/>
                </a:solidFill>
                <a:latin typeface="Minion Pro"/>
                <a:cs typeface="Minion Pro"/>
              </a:defRPr>
            </a:lvl4pPr>
            <a:lvl5pPr>
              <a:lnSpc>
                <a:spcPct val="120000"/>
              </a:lnSpc>
              <a:defRPr sz="1800" b="0" i="0">
                <a:solidFill>
                  <a:srgbClr val="0A4C63"/>
                </a:solidFill>
                <a:latin typeface="Minion Pro"/>
                <a:cs typeface="Minion Pro"/>
              </a:defRPr>
            </a:lvl5pPr>
            <a:lvl6pPr>
              <a:defRPr sz="1600"/>
            </a:lvl6pPr>
            <a:lvl7pPr>
              <a:defRPr sz="1600"/>
            </a:lvl7pPr>
            <a:lvl8pPr>
              <a:defRPr sz="1600"/>
            </a:lvl8pPr>
            <a:lvl9pPr>
              <a:defRPr sz="1600"/>
            </a:lvl9pPr>
          </a:lstStyle>
          <a:p>
            <a:pPr lvl="0"/>
            <a:r>
              <a:rPr lang="en-GB" dirty="0"/>
              <a:t>Click to edit Master text styles</a:t>
            </a:r>
          </a:p>
        </p:txBody>
      </p:sp>
      <p:sp>
        <p:nvSpPr>
          <p:cNvPr id="8" name="Slide Number Placeholder 7"/>
          <p:cNvSpPr>
            <a:spLocks noGrp="1"/>
          </p:cNvSpPr>
          <p:nvPr>
            <p:ph type="sldNum" sz="quarter" idx="11"/>
          </p:nvPr>
        </p:nvSpPr>
        <p:spPr/>
        <p:txBody>
          <a:bodyPr/>
          <a:lstStyle/>
          <a:p>
            <a:fld id="{C6FCCE61-6C8B-0449-AA28-7DD077BDE8A8}" type="slidenum">
              <a:rPr lang="en-US" smtClean="0"/>
              <a:pPr/>
              <a:t>‹#›</a:t>
            </a:fld>
            <a:endParaRPr lang="en-US" dirty="0"/>
          </a:p>
        </p:txBody>
      </p:sp>
      <p:sp>
        <p:nvSpPr>
          <p:cNvPr id="9" name="Title 1"/>
          <p:cNvSpPr>
            <a:spLocks noGrp="1"/>
          </p:cNvSpPr>
          <p:nvPr>
            <p:ph type="title" hasCustomPrompt="1"/>
          </p:nvPr>
        </p:nvSpPr>
        <p:spPr>
          <a:xfrm>
            <a:off x="467544" y="914662"/>
            <a:ext cx="6912744" cy="504960"/>
          </a:xfrm>
          <a:prstGeom prst="rect">
            <a:avLst/>
          </a:prstGeom>
        </p:spPr>
        <p:txBody>
          <a:bodyPr anchor="t"/>
          <a:lstStyle>
            <a:lvl1pPr algn="l">
              <a:defRPr sz="3000" b="1" u="none" cap="none">
                <a:solidFill>
                  <a:srgbClr val="006983"/>
                </a:solidFill>
                <a:latin typeface="Graphik Bold"/>
                <a:cs typeface="Graphik Bold"/>
              </a:defRPr>
            </a:lvl1pPr>
          </a:lstStyle>
          <a:p>
            <a:r>
              <a:rPr lang="en-GB" dirty="0"/>
              <a:t>Click to edit master title style</a:t>
            </a:r>
            <a:endParaRPr lang="en-US" dirty="0"/>
          </a:p>
        </p:txBody>
      </p:sp>
    </p:spTree>
    <p:extLst>
      <p:ext uri="{BB962C8B-B14F-4D97-AF65-F5344CB8AC3E}">
        <p14:creationId xmlns:p14="http://schemas.microsoft.com/office/powerpoint/2010/main" val="75289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Option for Photograph">
    <p:spTree>
      <p:nvGrpSpPr>
        <p:cNvPr id="1" name=""/>
        <p:cNvGrpSpPr/>
        <p:nvPr/>
      </p:nvGrpSpPr>
      <p:grpSpPr>
        <a:xfrm>
          <a:off x="0" y="0"/>
          <a:ext cx="0" cy="0"/>
          <a:chOff x="0" y="0"/>
          <a:chExt cx="0" cy="0"/>
        </a:xfrm>
      </p:grpSpPr>
      <p:sp>
        <p:nvSpPr>
          <p:cNvPr id="2" name="Title 1"/>
          <p:cNvSpPr>
            <a:spLocks noGrp="1"/>
          </p:cNvSpPr>
          <p:nvPr>
            <p:ph type="title"/>
          </p:nvPr>
        </p:nvSpPr>
        <p:spPr>
          <a:xfrm>
            <a:off x="457203" y="856553"/>
            <a:ext cx="3628543" cy="554773"/>
          </a:xfrm>
          <a:prstGeom prst="rect">
            <a:avLst/>
          </a:prstGeom>
        </p:spPr>
        <p:txBody>
          <a:bodyPr anchor="t"/>
          <a:lstStyle>
            <a:lvl1pPr algn="l">
              <a:defRPr sz="2000" b="1">
                <a:solidFill>
                  <a:srgbClr val="006983"/>
                </a:solidFill>
                <a:latin typeface="Graphik Semibold"/>
                <a:cs typeface="Graphik Semibold"/>
              </a:defRPr>
            </a:lvl1pPr>
          </a:lstStyle>
          <a:p>
            <a:r>
              <a:rPr lang="en-GB" dirty="0"/>
              <a:t>Click to edit Master title style</a:t>
            </a:r>
            <a:endParaRPr lang="en-US" dirty="0"/>
          </a:p>
        </p:txBody>
      </p:sp>
      <p:sp>
        <p:nvSpPr>
          <p:cNvPr id="3" name="Content Placeholder 2"/>
          <p:cNvSpPr>
            <a:spLocks noGrp="1"/>
          </p:cNvSpPr>
          <p:nvPr>
            <p:ph idx="1"/>
          </p:nvPr>
        </p:nvSpPr>
        <p:spPr>
          <a:xfrm>
            <a:off x="4546523" y="856552"/>
            <a:ext cx="4140275" cy="3885059"/>
          </a:xfrm>
          <a:prstGeom prst="rect">
            <a:avLst/>
          </a:prstGeom>
        </p:spPr>
        <p:txBody>
          <a:bodyPr/>
          <a:lstStyle>
            <a:lvl1pPr marL="342900" indent="-342900">
              <a:buFont typeface="Lucida Grande"/>
              <a:buChar char="&gt;"/>
              <a:defRPr sz="2000" b="0" i="0">
                <a:solidFill>
                  <a:srgbClr val="006983"/>
                </a:solidFill>
                <a:latin typeface="Graphik Regular"/>
                <a:cs typeface="Graphik Regular"/>
              </a:defRPr>
            </a:lvl1pPr>
            <a:lvl2pPr marL="742950" indent="-285750">
              <a:buFont typeface="Lucida Grande"/>
              <a:buChar char="&gt;"/>
              <a:defRPr sz="2000" b="0" i="0">
                <a:solidFill>
                  <a:srgbClr val="006983"/>
                </a:solidFill>
                <a:latin typeface="Graphik Regular"/>
                <a:cs typeface="Graphik Regular"/>
              </a:defRPr>
            </a:lvl2pPr>
            <a:lvl3pPr marL="1143000" indent="-228600">
              <a:buFont typeface="Lucida Grande"/>
              <a:buChar char="&gt;"/>
              <a:defRPr sz="2000" b="0" i="0">
                <a:solidFill>
                  <a:srgbClr val="006983"/>
                </a:solidFill>
                <a:latin typeface="Graphik Regular"/>
                <a:cs typeface="Graphik Regular"/>
              </a:defRPr>
            </a:lvl3pPr>
            <a:lvl4pPr marL="1600200" indent="-228600">
              <a:buFont typeface="Lucida Grande"/>
              <a:buChar char="&gt;"/>
              <a:defRPr sz="2000" b="0" i="0">
                <a:solidFill>
                  <a:srgbClr val="006983"/>
                </a:solidFill>
                <a:latin typeface="Graphik Regular"/>
                <a:cs typeface="Graphik Regular"/>
              </a:defRPr>
            </a:lvl4pPr>
            <a:lvl5pPr marL="2057400" indent="-228600">
              <a:buFont typeface="Lucida Grande"/>
              <a:buChar char="&gt;"/>
              <a:defRPr sz="2000" b="0" i="0">
                <a:solidFill>
                  <a:srgbClr val="006983"/>
                </a:solidFill>
                <a:latin typeface="Graphik Regular"/>
                <a:cs typeface="Graphik Regular"/>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3" y="1572151"/>
            <a:ext cx="3610741" cy="3194996"/>
          </a:xfrm>
          <a:prstGeom prst="rect">
            <a:avLst/>
          </a:prstGeom>
        </p:spPr>
        <p:txBody>
          <a:bodyPr>
            <a:normAutofit/>
          </a:bodyPr>
          <a:lstStyle>
            <a:lvl1pPr marL="0" indent="0">
              <a:lnSpc>
                <a:spcPct val="120000"/>
              </a:lnSpc>
              <a:buNone/>
              <a:defRPr sz="1500" b="0" i="0">
                <a:solidFill>
                  <a:srgbClr val="006983"/>
                </a:solidFill>
                <a:latin typeface="Graphik Regular"/>
                <a:cs typeface="Graphik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6" name="Slide Number Placeholder 5"/>
          <p:cNvSpPr>
            <a:spLocks noGrp="1"/>
          </p:cNvSpPr>
          <p:nvPr>
            <p:ph type="sldNum" sz="quarter" idx="11"/>
          </p:nvPr>
        </p:nvSpPr>
        <p:spPr/>
        <p:txBody>
          <a:bodyPr/>
          <a:lstStyle/>
          <a:p>
            <a:fld id="{C6FCCE61-6C8B-0449-AA28-7DD077BDE8A8}" type="slidenum">
              <a:rPr lang="en-US" smtClean="0"/>
              <a:pPr/>
              <a:t>‹#›</a:t>
            </a:fld>
            <a:endParaRPr lang="en-US" dirty="0"/>
          </a:p>
        </p:txBody>
      </p:sp>
    </p:spTree>
    <p:extLst>
      <p:ext uri="{BB962C8B-B14F-4D97-AF65-F5344CB8AC3E}">
        <p14:creationId xmlns:p14="http://schemas.microsoft.com/office/powerpoint/2010/main" val="19284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8163" y="699542"/>
            <a:ext cx="8066087" cy="4069308"/>
          </a:xfrm>
          <a:prstGeom prst="rect">
            <a:avLst/>
          </a:prstGeom>
        </p:spPr>
        <p:txBody>
          <a:bodyPr/>
          <a:lstStyle>
            <a:lvl1pPr marL="0" indent="0">
              <a:buNone/>
              <a:defRPr sz="3200">
                <a:solidFill>
                  <a:srgbClr val="006983"/>
                </a:solidFill>
                <a:latin typeface="Graphik Regular"/>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Slide Number Placeholder 4"/>
          <p:cNvSpPr>
            <a:spLocks noGrp="1"/>
          </p:cNvSpPr>
          <p:nvPr>
            <p:ph type="sldNum" sz="quarter" idx="11"/>
          </p:nvPr>
        </p:nvSpPr>
        <p:spPr/>
        <p:txBody>
          <a:bodyPr/>
          <a:lstStyle/>
          <a:p>
            <a:fld id="{C6FCCE61-6C8B-0449-AA28-7DD077BDE8A8}" type="slidenum">
              <a:rPr lang="en-US" smtClean="0"/>
              <a:pPr/>
              <a:t>‹#›</a:t>
            </a:fld>
            <a:endParaRPr lang="en-US" dirty="0"/>
          </a:p>
        </p:txBody>
      </p:sp>
    </p:spTree>
    <p:extLst>
      <p:ext uri="{BB962C8B-B14F-4D97-AF65-F5344CB8AC3E}">
        <p14:creationId xmlns:p14="http://schemas.microsoft.com/office/powerpoint/2010/main" val="219392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7">
            <a:alpha val="0"/>
          </a:srgbClr>
        </a:solidFill>
        <a:effectLst/>
      </p:bgPr>
    </p:bg>
    <p:spTree>
      <p:nvGrpSpPr>
        <p:cNvPr id="1" name=""/>
        <p:cNvGrpSpPr/>
        <p:nvPr/>
      </p:nvGrpSpPr>
      <p:grpSpPr>
        <a:xfrm>
          <a:off x="0" y="0"/>
          <a:ext cx="0" cy="0"/>
          <a:chOff x="0" y="0"/>
          <a:chExt cx="0" cy="0"/>
        </a:xfrm>
      </p:grpSpPr>
      <p:sp>
        <p:nvSpPr>
          <p:cNvPr id="24" name="Rectangle 23"/>
          <p:cNvSpPr/>
          <p:nvPr userDrawn="1"/>
        </p:nvSpPr>
        <p:spPr>
          <a:xfrm>
            <a:off x="3708400" y="267494"/>
            <a:ext cx="2403222" cy="215444"/>
          </a:xfrm>
          <a:prstGeom prst="rect">
            <a:avLst/>
          </a:prstGeom>
        </p:spPr>
        <p:txBody>
          <a:bodyPr wrap="none">
            <a:spAutoFit/>
          </a:bodyPr>
          <a:lstStyle/>
          <a:p>
            <a:pPr algn="l" eaLnBrk="1" hangingPunct="1">
              <a:spcBef>
                <a:spcPct val="50000"/>
              </a:spcBef>
              <a:defRPr/>
            </a:pPr>
            <a:r>
              <a:rPr lang="sv-SE" altLang="sv-SE" sz="800" dirty="0">
                <a:solidFill>
                  <a:srgbClr val="006983"/>
                </a:solidFill>
                <a:latin typeface="Graphik Regular"/>
                <a:cs typeface="Graphik Regular"/>
              </a:rPr>
              <a:t>Svenska Afghanistankommittén  |  </a:t>
            </a:r>
            <a:r>
              <a:rPr lang="sv-SE" altLang="sv-SE" sz="800" dirty="0" err="1">
                <a:solidFill>
                  <a:srgbClr val="006983"/>
                </a:solidFill>
                <a:latin typeface="Graphik Regular"/>
                <a:cs typeface="Graphik Regular"/>
              </a:rPr>
              <a:t>www.sak.se</a:t>
            </a:r>
            <a:endParaRPr lang="sv-SE" altLang="sv-SE" sz="800" dirty="0">
              <a:solidFill>
                <a:srgbClr val="006983"/>
              </a:solidFill>
              <a:latin typeface="Graphik Regular"/>
              <a:cs typeface="Graphik Regular"/>
            </a:endParaRPr>
          </a:p>
        </p:txBody>
      </p:sp>
      <p:pic>
        <p:nvPicPr>
          <p:cNvPr id="17" name="Picture 16" descr="SAK-Logotyp-RGB.eps"/>
          <p:cNvPicPr>
            <a:picLocks noChangeAspect="1"/>
          </p:cNvPicPr>
          <p:nvPr userDrawn="1"/>
        </p:nvPicPr>
        <p:blipFill rotWithShape="1">
          <a:blip r:embed="rId15">
            <a:extLst>
              <a:ext uri="{28A0092B-C50C-407E-A947-70E740481C1C}">
                <a14:useLocalDpi xmlns:a14="http://schemas.microsoft.com/office/drawing/2010/main" val="0"/>
              </a:ext>
            </a:extLst>
          </a:blip>
          <a:srcRect r="75937" b="-3998"/>
          <a:stretch/>
        </p:blipFill>
        <p:spPr>
          <a:xfrm>
            <a:off x="539552" y="197914"/>
            <a:ext cx="424063" cy="357612"/>
          </a:xfrm>
          <a:prstGeom prst="rect">
            <a:avLst/>
          </a:prstGeom>
        </p:spPr>
      </p:pic>
      <p:sp>
        <p:nvSpPr>
          <p:cNvPr id="2" name="Slide Number Placeholder 1"/>
          <p:cNvSpPr>
            <a:spLocks noGrp="1"/>
          </p:cNvSpPr>
          <p:nvPr>
            <p:ph type="sldNum" sz="quarter" idx="4"/>
          </p:nvPr>
        </p:nvSpPr>
        <p:spPr>
          <a:xfrm>
            <a:off x="6542856" y="267494"/>
            <a:ext cx="2133600" cy="274637"/>
          </a:xfrm>
          <a:prstGeom prst="rect">
            <a:avLst/>
          </a:prstGeom>
        </p:spPr>
        <p:txBody>
          <a:bodyPr vert="horz" lIns="91440" tIns="45720" rIns="91440" bIns="45720" rtlCol="0" anchor="ctr"/>
          <a:lstStyle>
            <a:lvl1pPr algn="r">
              <a:defRPr sz="800">
                <a:solidFill>
                  <a:srgbClr val="006983"/>
                </a:solidFill>
                <a:latin typeface="Graphik Regular"/>
                <a:cs typeface="Graphik Regular"/>
              </a:defRPr>
            </a:lvl1pPr>
          </a:lstStyle>
          <a:p>
            <a:fld id="{C6FCCE61-6C8B-0449-AA28-7DD077BDE8A8}" type="slidenum">
              <a:rPr lang="en-US" smtClean="0"/>
              <a:pPr/>
              <a:t>‹#›</a:t>
            </a:fld>
            <a:endParaRPr lang="en-US" dirty="0"/>
          </a:p>
        </p:txBody>
      </p:sp>
    </p:spTree>
    <p:extLst>
      <p:ext uri="{BB962C8B-B14F-4D97-AF65-F5344CB8AC3E}">
        <p14:creationId xmlns:p14="http://schemas.microsoft.com/office/powerpoint/2010/main" val="336047304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1" r:id="rId4"/>
    <p:sldLayoutId id="2147483650" r:id="rId5"/>
    <p:sldLayoutId id="2147483652" r:id="rId6"/>
    <p:sldLayoutId id="2147483653" r:id="rId7"/>
    <p:sldLayoutId id="2147483656" r:id="rId8"/>
    <p:sldLayoutId id="2147483657" r:id="rId9"/>
    <p:sldLayoutId id="2147483658" r:id="rId10"/>
    <p:sldLayoutId id="2147483664" r:id="rId11"/>
    <p:sldLayoutId id="2147483659" r:id="rId12"/>
    <p:sldLayoutId id="2147483665"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92002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92002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92002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92002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92002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88" y="963779"/>
            <a:ext cx="8044699" cy="743875"/>
          </a:xfrm>
          <a:prstGeom prst="rect">
            <a:avLst/>
          </a:prstGeom>
        </p:spPr>
        <p:txBody>
          <a:bodyPr/>
          <a:lstStyle/>
          <a:p>
            <a:pPr algn="l"/>
            <a:r>
              <a:rPr lang="sv-SE" altLang="sv-SE" dirty="0">
                <a:latin typeface="Graphik Bold"/>
                <a:cs typeface="Graphik Bold"/>
              </a:rPr>
              <a:t>Vad har hänt sedan 2001?</a:t>
            </a:r>
            <a:endParaRPr lang="en-US" dirty="0">
              <a:latin typeface="Graphik Bold"/>
              <a:cs typeface="Graphik Bold"/>
            </a:endParaRPr>
          </a:p>
        </p:txBody>
      </p:sp>
      <p:sp>
        <p:nvSpPr>
          <p:cNvPr id="3" name="Text Placeholder 2"/>
          <p:cNvSpPr>
            <a:spLocks noGrp="1"/>
          </p:cNvSpPr>
          <p:nvPr>
            <p:ph type="body" idx="1"/>
          </p:nvPr>
        </p:nvSpPr>
        <p:spPr>
          <a:xfrm>
            <a:off x="567488" y="1851670"/>
            <a:ext cx="4098552" cy="576063"/>
          </a:xfrm>
        </p:spPr>
        <p:txBody>
          <a:bodyPr anchor="t"/>
          <a:lstStyle/>
          <a:p>
            <a:r>
              <a:rPr lang="sv-SE" altLang="sv-SE" sz="2000" u="none" dirty="0">
                <a:latin typeface="Graphik Semibold"/>
                <a:cs typeface="Graphik Semibold"/>
              </a:rPr>
              <a:t>Framgångar: </a:t>
            </a:r>
          </a:p>
          <a:p>
            <a:endParaRPr lang="en-US" dirty="0"/>
          </a:p>
        </p:txBody>
      </p:sp>
      <p:sp>
        <p:nvSpPr>
          <p:cNvPr id="4" name="Content Placeholder 3"/>
          <p:cNvSpPr>
            <a:spLocks noGrp="1"/>
          </p:cNvSpPr>
          <p:nvPr>
            <p:ph sz="half" idx="2"/>
          </p:nvPr>
        </p:nvSpPr>
        <p:spPr>
          <a:xfrm>
            <a:off x="683568" y="2499742"/>
            <a:ext cx="3387180" cy="1924214"/>
          </a:xfrm>
        </p:spPr>
        <p:txBody>
          <a:bodyPr>
            <a:normAutofit fontScale="77500" lnSpcReduction="20000"/>
          </a:bodyPr>
          <a:lstStyle/>
          <a:p>
            <a:pPr>
              <a:defRPr/>
            </a:pPr>
            <a:r>
              <a:rPr lang="sv-SE" altLang="sv-SE" sz="1500" dirty="0"/>
              <a:t>6–8 miljoner barn i skola idag varav ca 39% flickor jämfört med mindre än 1 miljon barn 2001 varav få flickor</a:t>
            </a:r>
          </a:p>
          <a:p>
            <a:pPr>
              <a:defRPr/>
            </a:pPr>
            <a:r>
              <a:rPr lang="sv-SE" altLang="sv-SE" sz="1500" dirty="0"/>
              <a:t>Hälsovård mer tillgänglig – täcker ca 85% av landet, dock låg kvalitet</a:t>
            </a:r>
          </a:p>
          <a:p>
            <a:pPr>
              <a:defRPr/>
            </a:pPr>
            <a:r>
              <a:rPr lang="sv-SE" altLang="sv-SE" sz="1500" dirty="0"/>
              <a:t>Blomstrande media, ca 200 radiostationer, dussintals tv kanaler, hundratals tidningar </a:t>
            </a:r>
          </a:p>
          <a:p>
            <a:pPr>
              <a:defRPr/>
            </a:pPr>
            <a:r>
              <a:rPr lang="sv-SE" altLang="sv-SE" sz="1500" dirty="0"/>
              <a:t>22 miljoner mobilanvändare, ca 7 miljoner internetanvändare </a:t>
            </a:r>
          </a:p>
        </p:txBody>
      </p:sp>
      <p:sp>
        <p:nvSpPr>
          <p:cNvPr id="5" name="Text Placeholder 4"/>
          <p:cNvSpPr>
            <a:spLocks noGrp="1"/>
          </p:cNvSpPr>
          <p:nvPr>
            <p:ph type="body" sz="quarter" idx="3"/>
          </p:nvPr>
        </p:nvSpPr>
        <p:spPr>
          <a:xfrm>
            <a:off x="4932040" y="1851670"/>
            <a:ext cx="3672407" cy="864096"/>
          </a:xfrm>
        </p:spPr>
        <p:txBody>
          <a:bodyPr anchor="t"/>
          <a:lstStyle/>
          <a:p>
            <a:r>
              <a:rPr lang="sv-SE" altLang="sv-SE" sz="2000" u="none" dirty="0">
                <a:latin typeface="Graphik Semibold"/>
                <a:cs typeface="Graphik Semibold"/>
              </a:rPr>
              <a:t>Motgångar: </a:t>
            </a:r>
          </a:p>
          <a:p>
            <a:endParaRPr lang="en-US" dirty="0"/>
          </a:p>
        </p:txBody>
      </p:sp>
      <p:sp>
        <p:nvSpPr>
          <p:cNvPr id="6" name="Content Placeholder 5"/>
          <p:cNvSpPr>
            <a:spLocks noGrp="1"/>
          </p:cNvSpPr>
          <p:nvPr>
            <p:ph sz="quarter" idx="4"/>
          </p:nvPr>
        </p:nvSpPr>
        <p:spPr>
          <a:xfrm>
            <a:off x="5076056" y="2499742"/>
            <a:ext cx="3096146" cy="1924213"/>
          </a:xfrm>
        </p:spPr>
        <p:txBody>
          <a:bodyPr>
            <a:normAutofit fontScale="70000" lnSpcReduction="20000"/>
          </a:bodyPr>
          <a:lstStyle/>
          <a:p>
            <a:pPr>
              <a:spcBef>
                <a:spcPct val="35000"/>
              </a:spcBef>
              <a:defRPr/>
            </a:pPr>
            <a:r>
              <a:rPr lang="sv-SE" altLang="sv-SE" sz="1500" dirty="0"/>
              <a:t>Säkerheten allt sämre – civila dödsoffer allt fler (</a:t>
            </a:r>
            <a:r>
              <a:rPr lang="sv-SE" sz="1400" dirty="0"/>
              <a:t>3804</a:t>
            </a:r>
            <a:r>
              <a:rPr lang="sv-SE" dirty="0"/>
              <a:t> civila dödade och 7189 skadade</a:t>
            </a:r>
            <a:r>
              <a:rPr lang="sv-SE" sz="1400" dirty="0"/>
              <a:t> </a:t>
            </a:r>
            <a:r>
              <a:rPr lang="sv-SE" dirty="0"/>
              <a:t>2018)</a:t>
            </a:r>
          </a:p>
          <a:p>
            <a:pPr>
              <a:spcBef>
                <a:spcPct val="35000"/>
              </a:spcBef>
              <a:defRPr/>
            </a:pPr>
            <a:r>
              <a:rPr lang="sv-SE" dirty="0"/>
              <a:t>Talibaner </a:t>
            </a:r>
            <a:r>
              <a:rPr lang="sv-SE" sz="1400" dirty="0"/>
              <a:t>ökat attacker och tagit mera territorium och ISIS försöker etablera sig </a:t>
            </a:r>
            <a:endParaRPr lang="sv-SE" altLang="sv-SE" sz="1500" dirty="0"/>
          </a:p>
          <a:p>
            <a:pPr>
              <a:spcBef>
                <a:spcPct val="35000"/>
              </a:spcBef>
              <a:defRPr/>
            </a:pPr>
            <a:r>
              <a:rPr lang="sv-SE" altLang="sv-SE" sz="1500" dirty="0"/>
              <a:t>Svag förtroendet för demokratin (statliga institutioner) och det politiska ledarskapet</a:t>
            </a:r>
          </a:p>
          <a:p>
            <a:pPr>
              <a:spcBef>
                <a:spcPct val="35000"/>
              </a:spcBef>
              <a:defRPr/>
            </a:pPr>
            <a:r>
              <a:rPr lang="sv-SE" altLang="sv-SE" sz="1500" dirty="0"/>
              <a:t>Mycket svag och ineffektivt rättsstat</a:t>
            </a:r>
          </a:p>
          <a:p>
            <a:pPr>
              <a:spcBef>
                <a:spcPct val="35000"/>
              </a:spcBef>
              <a:defRPr/>
            </a:pPr>
            <a:r>
              <a:rPr lang="sv-SE" altLang="sv-SE" sz="1500" dirty="0"/>
              <a:t>Mycket utbredd korruption</a:t>
            </a:r>
          </a:p>
        </p:txBody>
      </p:sp>
      <p:sp>
        <p:nvSpPr>
          <p:cNvPr id="7" name="Slide Number Placeholder 6"/>
          <p:cNvSpPr>
            <a:spLocks noGrp="1"/>
          </p:cNvSpPr>
          <p:nvPr>
            <p:ph type="sldNum" sz="quarter" idx="11"/>
          </p:nvPr>
        </p:nvSpPr>
        <p:spPr/>
        <p:txBody>
          <a:bodyPr/>
          <a:lstStyle/>
          <a:p>
            <a:fld id="{C6FCCE61-6C8B-0449-AA28-7DD077BDE8A8}" type="slidenum">
              <a:rPr lang="en-US" smtClean="0"/>
              <a:pPr/>
              <a:t>10</a:t>
            </a:fld>
            <a:endParaRPr lang="en-US" dirty="0"/>
          </a:p>
        </p:txBody>
      </p:sp>
    </p:spTree>
    <p:extLst>
      <p:ext uri="{BB962C8B-B14F-4D97-AF65-F5344CB8AC3E}">
        <p14:creationId xmlns:p14="http://schemas.microsoft.com/office/powerpoint/2010/main" val="183518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00697"/>
            <a:ext cx="6912744" cy="504960"/>
          </a:xfrm>
        </p:spPr>
        <p:txBody>
          <a:bodyPr/>
          <a:lstStyle/>
          <a:p>
            <a:r>
              <a:rPr lang="sv-SE" altLang="sv-SE" sz="3000" u="none" dirty="0"/>
              <a:t>Vilka är Svenska Afghanistankommittén? </a:t>
            </a:r>
            <a:br>
              <a:rPr lang="sv-SE" altLang="sv-SE" sz="3600" dirty="0">
                <a:solidFill>
                  <a:srgbClr val="8D1B3D"/>
                </a:solidFill>
              </a:rPr>
            </a:br>
            <a:endParaRPr lang="en-US" dirty="0">
              <a:solidFill>
                <a:srgbClr val="8D1B3D"/>
              </a:solidFill>
            </a:endParaRPr>
          </a:p>
        </p:txBody>
      </p:sp>
      <p:sp>
        <p:nvSpPr>
          <p:cNvPr id="3" name="Text Placeholder 2"/>
          <p:cNvSpPr>
            <a:spLocks noGrp="1"/>
          </p:cNvSpPr>
          <p:nvPr>
            <p:ph type="body" idx="1"/>
          </p:nvPr>
        </p:nvSpPr>
        <p:spPr/>
        <p:txBody>
          <a:bodyPr>
            <a:normAutofit/>
          </a:bodyPr>
          <a:lstStyle/>
          <a:p>
            <a:pPr>
              <a:lnSpc>
                <a:spcPct val="110000"/>
              </a:lnSpc>
              <a:buFont typeface="Lucida Grande"/>
              <a:buChar char="&gt;"/>
            </a:pPr>
            <a:r>
              <a:rPr lang="sv-SE" sz="2000" dirty="0"/>
              <a:t>Har sedan 1982 arbetat oavsett ockupation, inbördeskrig, talibaner eller nuvarande krig</a:t>
            </a:r>
          </a:p>
          <a:p>
            <a:pPr>
              <a:lnSpc>
                <a:spcPct val="110000"/>
              </a:lnSpc>
              <a:buFont typeface="Lucida Grande"/>
              <a:buChar char="&gt;"/>
            </a:pPr>
            <a:r>
              <a:rPr lang="sv-SE" sz="2000" dirty="0"/>
              <a:t>Religiöst och politiskt oberoende</a:t>
            </a:r>
          </a:p>
          <a:p>
            <a:pPr>
              <a:lnSpc>
                <a:spcPct val="110000"/>
              </a:lnSpc>
              <a:buFont typeface="Lucida Grande"/>
              <a:buChar char="&gt;"/>
            </a:pPr>
            <a:r>
              <a:rPr lang="sv-SE" sz="2000" dirty="0"/>
              <a:t>12 lokalföreningar i Sverige, en i Kabul</a:t>
            </a:r>
          </a:p>
          <a:p>
            <a:pPr>
              <a:lnSpc>
                <a:spcPct val="110000"/>
              </a:lnSpc>
              <a:buFont typeface="Lucida Grande"/>
              <a:buChar char="&gt;"/>
            </a:pPr>
            <a:r>
              <a:rPr lang="sv-SE" sz="2000" dirty="0"/>
              <a:t>3432 medlemmar 2016</a:t>
            </a:r>
          </a:p>
        </p:txBody>
      </p:sp>
      <p:sp>
        <p:nvSpPr>
          <p:cNvPr id="4" name="Slide Number Placeholder 3"/>
          <p:cNvSpPr>
            <a:spLocks noGrp="1"/>
          </p:cNvSpPr>
          <p:nvPr>
            <p:ph type="sldNum" sz="quarter" idx="11"/>
          </p:nvPr>
        </p:nvSpPr>
        <p:spPr/>
        <p:txBody>
          <a:bodyPr/>
          <a:lstStyle/>
          <a:p>
            <a:fld id="{C6FCCE61-6C8B-0449-AA28-7DD077BDE8A8}" type="slidenum">
              <a:rPr lang="en-US" smtClean="0"/>
              <a:pPr/>
              <a:t>11</a:t>
            </a:fld>
            <a:endParaRPr lang="en-US" dirty="0"/>
          </a:p>
        </p:txBody>
      </p:sp>
      <p:pic>
        <p:nvPicPr>
          <p:cNvPr id="5" name="Content Placeholder 2" descr="Slide11.jpg">
            <a:extLst>
              <a:ext uri="{FF2B5EF4-FFF2-40B4-BE49-F238E27FC236}">
                <a16:creationId xmlns:a16="http://schemas.microsoft.com/office/drawing/2014/main" id="{D983CA80-7FB7-417B-904B-F3A12AEFE486}"/>
              </a:ext>
            </a:extLst>
          </p:cNvPr>
          <p:cNvPicPr>
            <a:picLocks noGrp="1" noChangeAspect="1"/>
          </p:cNvPicPr>
          <p:nvPr/>
        </p:nvPicPr>
        <p:blipFill>
          <a:blip r:embed="rId3"/>
          <a:srcRect t="11158" b="11158"/>
          <a:stretch>
            <a:fillRect/>
          </a:stretch>
        </p:blipFill>
        <p:spPr>
          <a:xfrm>
            <a:off x="342431" y="1005657"/>
            <a:ext cx="8315097" cy="3957855"/>
          </a:xfrm>
          <a:prstGeom prst="rect">
            <a:avLst/>
          </a:prstGeom>
        </p:spPr>
      </p:pic>
    </p:spTree>
    <p:extLst>
      <p:ext uri="{BB962C8B-B14F-4D97-AF65-F5344CB8AC3E}">
        <p14:creationId xmlns:p14="http://schemas.microsoft.com/office/powerpoint/2010/main" val="334844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ltLang="sv-SE" sz="3000" u="none" dirty="0"/>
              <a:t>Vår bakgrund:</a:t>
            </a:r>
            <a:br>
              <a:rPr lang="sv-SE" altLang="sv-SE" sz="3600" dirty="0">
                <a:solidFill>
                  <a:srgbClr val="8D1B3D"/>
                </a:solidFill>
              </a:rPr>
            </a:br>
            <a:endParaRPr lang="en-US" dirty="0">
              <a:solidFill>
                <a:srgbClr val="8D1B3D"/>
              </a:solidFill>
            </a:endParaRPr>
          </a:p>
        </p:txBody>
      </p:sp>
      <p:sp>
        <p:nvSpPr>
          <p:cNvPr id="3" name="Text Placeholder 2"/>
          <p:cNvSpPr>
            <a:spLocks noGrp="1"/>
          </p:cNvSpPr>
          <p:nvPr>
            <p:ph type="body" idx="1"/>
          </p:nvPr>
        </p:nvSpPr>
        <p:spPr/>
        <p:txBody>
          <a:bodyPr>
            <a:normAutofit/>
          </a:bodyPr>
          <a:lstStyle/>
          <a:p>
            <a:pPr>
              <a:lnSpc>
                <a:spcPct val="110000"/>
              </a:lnSpc>
              <a:buFont typeface="Lucida Grande"/>
              <a:buChar char="&gt;"/>
            </a:pPr>
            <a:r>
              <a:rPr lang="sv-SE" sz="2000" dirty="0"/>
              <a:t>SAK startades som </a:t>
            </a:r>
            <a:r>
              <a:rPr lang="sv-SE" dirty="0"/>
              <a:t>en proteströrelse mot Sovjets invasion av Afghanistan 1980</a:t>
            </a:r>
          </a:p>
          <a:p>
            <a:pPr>
              <a:lnSpc>
                <a:spcPct val="110000"/>
              </a:lnSpc>
              <a:buFont typeface="Lucida Grande"/>
              <a:buChar char="&gt;"/>
            </a:pPr>
            <a:r>
              <a:rPr lang="sv-SE" sz="2000" dirty="0"/>
              <a:t>Har sedan 1982 arbetat i Afghanistan oavsett ockupation, inbördeskrig, talibaner eller nuvarande krig</a:t>
            </a:r>
          </a:p>
          <a:p>
            <a:pPr>
              <a:lnSpc>
                <a:spcPct val="110000"/>
              </a:lnSpc>
              <a:buFont typeface="Lucida Grande"/>
              <a:buChar char="&gt;"/>
            </a:pPr>
            <a:r>
              <a:rPr lang="sv-SE" sz="2000" dirty="0"/>
              <a:t>Religiöst och politiskt oberoende organisation</a:t>
            </a:r>
          </a:p>
        </p:txBody>
      </p:sp>
      <p:sp>
        <p:nvSpPr>
          <p:cNvPr id="4" name="Slide Number Placeholder 3"/>
          <p:cNvSpPr>
            <a:spLocks noGrp="1"/>
          </p:cNvSpPr>
          <p:nvPr>
            <p:ph type="sldNum" sz="quarter" idx="11"/>
          </p:nvPr>
        </p:nvSpPr>
        <p:spPr/>
        <p:txBody>
          <a:bodyPr/>
          <a:lstStyle/>
          <a:p>
            <a:fld id="{C6FCCE61-6C8B-0449-AA28-7DD077BDE8A8}" type="slidenum">
              <a:rPr lang="en-US" smtClean="0"/>
              <a:pPr/>
              <a:t>12</a:t>
            </a:fld>
            <a:endParaRPr lang="en-US" dirty="0"/>
          </a:p>
        </p:txBody>
      </p:sp>
    </p:spTree>
    <p:extLst>
      <p:ext uri="{BB962C8B-B14F-4D97-AF65-F5344CB8AC3E}">
        <p14:creationId xmlns:p14="http://schemas.microsoft.com/office/powerpoint/2010/main" val="315250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ltLang="sv-SE" sz="3000" u="none" dirty="0"/>
              <a:t>Vår bakgrund:</a:t>
            </a:r>
            <a:br>
              <a:rPr lang="sv-SE" altLang="sv-SE" sz="3600" dirty="0">
                <a:solidFill>
                  <a:srgbClr val="8D1B3D"/>
                </a:solidFill>
              </a:rPr>
            </a:br>
            <a:endParaRPr lang="en-US" dirty="0">
              <a:solidFill>
                <a:srgbClr val="8D1B3D"/>
              </a:solidFill>
            </a:endParaRPr>
          </a:p>
        </p:txBody>
      </p:sp>
      <p:sp>
        <p:nvSpPr>
          <p:cNvPr id="3" name="Text Placeholder 2"/>
          <p:cNvSpPr>
            <a:spLocks noGrp="1"/>
          </p:cNvSpPr>
          <p:nvPr>
            <p:ph type="body" idx="1"/>
          </p:nvPr>
        </p:nvSpPr>
        <p:spPr/>
        <p:txBody>
          <a:bodyPr>
            <a:normAutofit/>
          </a:bodyPr>
          <a:lstStyle/>
          <a:p>
            <a:pPr marL="12700" marR="243840">
              <a:lnSpc>
                <a:spcPct val="100000"/>
              </a:lnSpc>
              <a:spcBef>
                <a:spcPts val="1440"/>
              </a:spcBef>
            </a:pPr>
            <a:r>
              <a:rPr lang="sv-SE" spc="-15" dirty="0"/>
              <a:t>SAK </a:t>
            </a:r>
            <a:r>
              <a:rPr lang="sv-SE" spc="-10" dirty="0"/>
              <a:t>är </a:t>
            </a:r>
            <a:r>
              <a:rPr lang="sv-SE" spc="-5" dirty="0"/>
              <a:t>en </a:t>
            </a:r>
            <a:r>
              <a:rPr lang="sv-SE" spc="-15" dirty="0"/>
              <a:t>medlemsbaserad </a:t>
            </a:r>
            <a:r>
              <a:rPr lang="sv-SE" spc="-10" dirty="0"/>
              <a:t>bistånds- och </a:t>
            </a:r>
            <a:r>
              <a:rPr lang="sv-SE" spc="-15" dirty="0"/>
              <a:t>solidaritets-  </a:t>
            </a:r>
            <a:r>
              <a:rPr lang="sv-SE" spc="-20" dirty="0"/>
              <a:t>organisation </a:t>
            </a:r>
            <a:r>
              <a:rPr lang="sv-SE" spc="-5" dirty="0"/>
              <a:t>som </a:t>
            </a:r>
            <a:r>
              <a:rPr lang="sv-SE" spc="-15" dirty="0"/>
              <a:t>arbetar rättighetsbaserat. </a:t>
            </a:r>
          </a:p>
          <a:p>
            <a:pPr marL="12700" marR="243840">
              <a:lnSpc>
                <a:spcPct val="100000"/>
              </a:lnSpc>
              <a:spcBef>
                <a:spcPts val="1440"/>
              </a:spcBef>
            </a:pPr>
            <a:r>
              <a:rPr lang="sv-SE" spc="-5" dirty="0"/>
              <a:t>Vi </a:t>
            </a:r>
            <a:r>
              <a:rPr lang="sv-SE" spc="-20" dirty="0"/>
              <a:t>driver </a:t>
            </a:r>
            <a:r>
              <a:rPr lang="sv-SE" spc="-15" dirty="0"/>
              <a:t>opinion </a:t>
            </a:r>
            <a:r>
              <a:rPr lang="sv-SE" spc="-10" dirty="0"/>
              <a:t>och </a:t>
            </a:r>
            <a:r>
              <a:rPr lang="sv-SE" spc="-15" dirty="0"/>
              <a:t>samlar in </a:t>
            </a:r>
            <a:r>
              <a:rPr lang="sv-SE" spc="-10" dirty="0"/>
              <a:t>pengar </a:t>
            </a:r>
            <a:r>
              <a:rPr lang="sv-SE" spc="-20" dirty="0"/>
              <a:t>till vår verksamhet </a:t>
            </a:r>
            <a:r>
              <a:rPr lang="sv-SE" spc="-15" dirty="0"/>
              <a:t>för  </a:t>
            </a:r>
            <a:r>
              <a:rPr lang="sv-SE" spc="-20" dirty="0"/>
              <a:t>människor </a:t>
            </a:r>
            <a:r>
              <a:rPr lang="sv-SE" dirty="0"/>
              <a:t>i </a:t>
            </a:r>
            <a:r>
              <a:rPr lang="sv-SE" spc="-20" dirty="0"/>
              <a:t>Afghanistan. </a:t>
            </a:r>
          </a:p>
          <a:p>
            <a:pPr marL="12700" marR="243840">
              <a:lnSpc>
                <a:spcPct val="100000"/>
              </a:lnSpc>
              <a:spcBef>
                <a:spcPts val="1440"/>
              </a:spcBef>
            </a:pPr>
            <a:r>
              <a:rPr lang="sv-SE" spc="-5" dirty="0"/>
              <a:t>Vi </a:t>
            </a:r>
            <a:r>
              <a:rPr lang="sv-SE" spc="-15" dirty="0"/>
              <a:t>arbetar för </a:t>
            </a:r>
            <a:r>
              <a:rPr lang="sv-SE" spc="-10" dirty="0"/>
              <a:t>och </a:t>
            </a:r>
            <a:r>
              <a:rPr lang="sv-SE" spc="-5" dirty="0"/>
              <a:t>med de  mest </a:t>
            </a:r>
            <a:r>
              <a:rPr lang="sv-SE" spc="-10" dirty="0"/>
              <a:t>utsatta </a:t>
            </a:r>
            <a:r>
              <a:rPr lang="sv-SE" spc="-5" dirty="0"/>
              <a:t>på </a:t>
            </a:r>
            <a:r>
              <a:rPr lang="sv-SE" spc="-10" dirty="0"/>
              <a:t>den </a:t>
            </a:r>
            <a:r>
              <a:rPr lang="sv-SE" spc="-20" dirty="0"/>
              <a:t>afghanska landsbygden </a:t>
            </a:r>
            <a:r>
              <a:rPr lang="sv-SE" dirty="0"/>
              <a:t>– </a:t>
            </a:r>
            <a:r>
              <a:rPr lang="sv-SE" spc="-25" dirty="0"/>
              <a:t>kvinnor,  </a:t>
            </a:r>
            <a:r>
              <a:rPr lang="sv-SE" spc="-40" dirty="0"/>
              <a:t>flickor, pojkar, </a:t>
            </a:r>
            <a:r>
              <a:rPr lang="sv-SE" spc="-20" dirty="0"/>
              <a:t>personer </a:t>
            </a:r>
            <a:r>
              <a:rPr lang="sv-SE" spc="-15" dirty="0"/>
              <a:t>med </a:t>
            </a:r>
            <a:r>
              <a:rPr lang="sv-SE" spc="-30" dirty="0"/>
              <a:t>funktionsnedsättning</a:t>
            </a:r>
            <a:r>
              <a:rPr lang="sv-SE" spc="-20" dirty="0"/>
              <a:t> </a:t>
            </a:r>
            <a:r>
              <a:rPr lang="sv-SE" spc="-25" dirty="0"/>
              <a:t>samt </a:t>
            </a:r>
            <a:r>
              <a:rPr lang="sv-SE" spc="-20" dirty="0"/>
              <a:t>människor </a:t>
            </a:r>
            <a:r>
              <a:rPr lang="sv-SE" spc="-5" dirty="0"/>
              <a:t>som </a:t>
            </a:r>
            <a:r>
              <a:rPr lang="sv-SE" spc="-15" dirty="0"/>
              <a:t>befinner sig </a:t>
            </a:r>
            <a:r>
              <a:rPr lang="sv-SE" spc="-5" dirty="0"/>
              <a:t>på </a:t>
            </a:r>
            <a:r>
              <a:rPr lang="sv-SE" spc="-10" dirty="0"/>
              <a:t>flykt </a:t>
            </a:r>
            <a:r>
              <a:rPr lang="sv-SE" spc="-15" dirty="0"/>
              <a:t>eller </a:t>
            </a:r>
            <a:r>
              <a:rPr lang="sv-SE" spc="-10" dirty="0"/>
              <a:t>har </a:t>
            </a:r>
            <a:r>
              <a:rPr lang="sv-SE" spc="-20" dirty="0"/>
              <a:t>återvänt från  grannländerna. </a:t>
            </a:r>
          </a:p>
        </p:txBody>
      </p:sp>
      <p:sp>
        <p:nvSpPr>
          <p:cNvPr id="4" name="Slide Number Placeholder 3"/>
          <p:cNvSpPr>
            <a:spLocks noGrp="1"/>
          </p:cNvSpPr>
          <p:nvPr>
            <p:ph type="sldNum" sz="quarter" idx="11"/>
          </p:nvPr>
        </p:nvSpPr>
        <p:spPr/>
        <p:txBody>
          <a:bodyPr/>
          <a:lstStyle/>
          <a:p>
            <a:fld id="{C6FCCE61-6C8B-0449-AA28-7DD077BDE8A8}" type="slidenum">
              <a:rPr lang="en-US" smtClean="0"/>
              <a:pPr/>
              <a:t>13</a:t>
            </a:fld>
            <a:endParaRPr lang="en-US" dirty="0"/>
          </a:p>
        </p:txBody>
      </p:sp>
    </p:spTree>
    <p:extLst>
      <p:ext uri="{BB962C8B-B14F-4D97-AF65-F5344CB8AC3E}">
        <p14:creationId xmlns:p14="http://schemas.microsoft.com/office/powerpoint/2010/main" val="411204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953" cy="51435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rgbClr val="D8ECDC"/>
          </a:solidFill>
        </p:spPr>
        <p:txBody>
          <a:bodyPr wrap="square" lIns="0" tIns="0" rIns="0" bIns="0" rtlCol="0"/>
          <a:lstStyle/>
          <a:p>
            <a:endParaRPr sz="1350"/>
          </a:p>
        </p:txBody>
      </p:sp>
      <p:sp>
        <p:nvSpPr>
          <p:cNvPr id="3" name="object 3"/>
          <p:cNvSpPr txBox="1"/>
          <p:nvPr/>
        </p:nvSpPr>
        <p:spPr>
          <a:xfrm>
            <a:off x="746475" y="424003"/>
            <a:ext cx="661988" cy="171201"/>
          </a:xfrm>
          <a:prstGeom prst="rect">
            <a:avLst/>
          </a:prstGeom>
        </p:spPr>
        <p:txBody>
          <a:bodyPr vert="horz" wrap="square" lIns="0" tIns="9525" rIns="0" bIns="0" rtlCol="0">
            <a:spAutoFit/>
          </a:bodyPr>
          <a:lstStyle/>
          <a:p>
            <a:pPr marL="9525">
              <a:spcBef>
                <a:spcPts val="75"/>
              </a:spcBef>
            </a:pPr>
            <a:r>
              <a:rPr sz="1050" b="1" spc="-19" dirty="0">
                <a:solidFill>
                  <a:srgbClr val="00667D"/>
                </a:solidFill>
                <a:latin typeface="Graphik Bold"/>
                <a:cs typeface="Graphik Bold"/>
              </a:rPr>
              <a:t>Vår</a:t>
            </a:r>
            <a:r>
              <a:rPr sz="1050" b="1" spc="-45" dirty="0">
                <a:solidFill>
                  <a:srgbClr val="00667D"/>
                </a:solidFill>
                <a:latin typeface="Graphik Bold"/>
                <a:cs typeface="Graphik Bold"/>
              </a:rPr>
              <a:t> </a:t>
            </a:r>
            <a:r>
              <a:rPr sz="1050" b="1" spc="-4" dirty="0">
                <a:solidFill>
                  <a:srgbClr val="00667D"/>
                </a:solidFill>
                <a:latin typeface="Graphik Bold"/>
                <a:cs typeface="Graphik Bold"/>
              </a:rPr>
              <a:t>vision</a:t>
            </a:r>
            <a:endParaRPr sz="1050">
              <a:latin typeface="Graphik Bold"/>
              <a:cs typeface="Graphik Bold"/>
            </a:endParaRPr>
          </a:p>
        </p:txBody>
      </p:sp>
      <p:sp>
        <p:nvSpPr>
          <p:cNvPr id="4" name="object 4"/>
          <p:cNvSpPr txBox="1">
            <a:spLocks noGrp="1"/>
          </p:cNvSpPr>
          <p:nvPr>
            <p:ph type="title"/>
          </p:nvPr>
        </p:nvSpPr>
        <p:spPr>
          <a:xfrm>
            <a:off x="746475" y="832664"/>
            <a:ext cx="3693795" cy="840615"/>
          </a:xfrm>
          <a:prstGeom prst="rect">
            <a:avLst/>
          </a:prstGeom>
        </p:spPr>
        <p:txBody>
          <a:bodyPr vert="horz" wrap="square" lIns="0" tIns="9525" rIns="0" bIns="0" rtlCol="0" anchor="t">
            <a:spAutoFit/>
          </a:bodyPr>
          <a:lstStyle/>
          <a:p>
            <a:pPr marL="9525" marR="3810">
              <a:spcBef>
                <a:spcPts val="75"/>
              </a:spcBef>
            </a:pPr>
            <a:r>
              <a:rPr sz="1350" spc="-8" dirty="0"/>
              <a:t>Ett Afghanistan </a:t>
            </a:r>
            <a:r>
              <a:rPr sz="1350" spc="-15" dirty="0"/>
              <a:t>fritt </a:t>
            </a:r>
            <a:r>
              <a:rPr sz="1350" spc="-11" dirty="0"/>
              <a:t>från </a:t>
            </a:r>
            <a:r>
              <a:rPr sz="1350" spc="-8" dirty="0"/>
              <a:t>fattigdom, </a:t>
            </a:r>
            <a:r>
              <a:rPr sz="1350" spc="-11" dirty="0"/>
              <a:t>våld </a:t>
            </a:r>
            <a:r>
              <a:rPr sz="1350" spc="-4" dirty="0"/>
              <a:t>och  </a:t>
            </a:r>
            <a:r>
              <a:rPr sz="1350" spc="-8" dirty="0"/>
              <a:t>diskriminering. </a:t>
            </a:r>
            <a:r>
              <a:rPr sz="1350" dirty="0"/>
              <a:t>Där </a:t>
            </a:r>
            <a:r>
              <a:rPr sz="1350" spc="-4" dirty="0"/>
              <a:t>mänskliga </a:t>
            </a:r>
            <a:r>
              <a:rPr sz="1350" spc="-8" dirty="0"/>
              <a:t>rättigheter  </a:t>
            </a:r>
            <a:r>
              <a:rPr sz="1350" spc="-4" dirty="0"/>
              <a:t>respekteras och </a:t>
            </a:r>
            <a:r>
              <a:rPr sz="1350" spc="-8" dirty="0"/>
              <a:t>alla </a:t>
            </a:r>
            <a:r>
              <a:rPr sz="1350" spc="-15" dirty="0"/>
              <a:t>lever </a:t>
            </a:r>
            <a:r>
              <a:rPr sz="1350" dirty="0"/>
              <a:t>i </a:t>
            </a:r>
            <a:r>
              <a:rPr sz="1350" spc="-8" dirty="0"/>
              <a:t>värdighet, </a:t>
            </a:r>
            <a:r>
              <a:rPr sz="1350" dirty="0"/>
              <a:t>med  </a:t>
            </a:r>
            <a:r>
              <a:rPr sz="1350" spc="-11" dirty="0"/>
              <a:t>lika </a:t>
            </a:r>
            <a:r>
              <a:rPr sz="1350" spc="-8" dirty="0"/>
              <a:t>möjligheter </a:t>
            </a:r>
            <a:r>
              <a:rPr sz="1350" spc="-4" dirty="0"/>
              <a:t>och </a:t>
            </a:r>
            <a:r>
              <a:rPr sz="1350" dirty="0"/>
              <a:t>i </a:t>
            </a:r>
            <a:r>
              <a:rPr sz="1350" spc="-4" dirty="0"/>
              <a:t>social</a:t>
            </a:r>
            <a:r>
              <a:rPr sz="1350" spc="19" dirty="0"/>
              <a:t> </a:t>
            </a:r>
            <a:r>
              <a:rPr sz="1350" spc="-8" dirty="0"/>
              <a:t>rättvisa.</a:t>
            </a:r>
            <a:endParaRPr sz="1350"/>
          </a:p>
        </p:txBody>
      </p:sp>
      <p:sp>
        <p:nvSpPr>
          <p:cNvPr id="5" name="object 5"/>
          <p:cNvSpPr txBox="1"/>
          <p:nvPr/>
        </p:nvSpPr>
        <p:spPr>
          <a:xfrm>
            <a:off x="746475" y="1889024"/>
            <a:ext cx="3721894" cy="1762085"/>
          </a:xfrm>
          <a:prstGeom prst="rect">
            <a:avLst/>
          </a:prstGeom>
        </p:spPr>
        <p:txBody>
          <a:bodyPr vert="horz" wrap="square" lIns="0" tIns="9525" rIns="0" bIns="0" rtlCol="0">
            <a:spAutoFit/>
          </a:bodyPr>
          <a:lstStyle/>
          <a:p>
            <a:pPr marL="9525">
              <a:spcBef>
                <a:spcPts val="75"/>
              </a:spcBef>
            </a:pPr>
            <a:r>
              <a:rPr sz="1050" b="1" spc="-15" dirty="0">
                <a:solidFill>
                  <a:srgbClr val="00667D"/>
                </a:solidFill>
                <a:latin typeface="Graphik Bold"/>
                <a:cs typeface="Graphik Bold"/>
              </a:rPr>
              <a:t>Vårt</a:t>
            </a:r>
            <a:r>
              <a:rPr sz="1050" b="1" spc="-4" dirty="0">
                <a:solidFill>
                  <a:srgbClr val="00667D"/>
                </a:solidFill>
                <a:latin typeface="Graphik Bold"/>
                <a:cs typeface="Graphik Bold"/>
              </a:rPr>
              <a:t> uppdrag</a:t>
            </a:r>
            <a:endParaRPr sz="1050">
              <a:latin typeface="Graphik Bold"/>
              <a:cs typeface="Graphik Bold"/>
            </a:endParaRPr>
          </a:p>
          <a:p>
            <a:pPr>
              <a:spcBef>
                <a:spcPts val="15"/>
              </a:spcBef>
            </a:pPr>
            <a:endParaRPr sz="1688">
              <a:latin typeface="Times New Roman"/>
              <a:cs typeface="Times New Roman"/>
            </a:endParaRPr>
          </a:p>
          <a:p>
            <a:pPr marL="9525" marR="129540"/>
            <a:r>
              <a:rPr sz="1350" b="1" spc="4" dirty="0">
                <a:solidFill>
                  <a:srgbClr val="00667D"/>
                </a:solidFill>
                <a:latin typeface="Graphik Bold"/>
                <a:cs typeface="Graphik Bold"/>
              </a:rPr>
              <a:t>Ge </a:t>
            </a:r>
            <a:r>
              <a:rPr sz="1350" b="1" spc="-8" dirty="0">
                <a:solidFill>
                  <a:srgbClr val="00667D"/>
                </a:solidFill>
                <a:latin typeface="Graphik Bold"/>
                <a:cs typeface="Graphik Bold"/>
              </a:rPr>
              <a:t>människor </a:t>
            </a:r>
            <a:r>
              <a:rPr sz="1350" b="1" dirty="0">
                <a:solidFill>
                  <a:srgbClr val="00667D"/>
                </a:solidFill>
                <a:latin typeface="Graphik Bold"/>
                <a:cs typeface="Graphik Bold"/>
              </a:rPr>
              <a:t>makt </a:t>
            </a:r>
            <a:r>
              <a:rPr sz="1350" b="1" spc="-19" dirty="0">
                <a:solidFill>
                  <a:srgbClr val="00667D"/>
                </a:solidFill>
                <a:latin typeface="Graphik Bold"/>
                <a:cs typeface="Graphik Bold"/>
              </a:rPr>
              <a:t>över </a:t>
            </a:r>
            <a:r>
              <a:rPr sz="1350" b="1" spc="-4" dirty="0">
                <a:solidFill>
                  <a:srgbClr val="00667D"/>
                </a:solidFill>
                <a:latin typeface="Graphik Bold"/>
                <a:cs typeface="Graphik Bold"/>
              </a:rPr>
              <a:t>sin </a:t>
            </a:r>
            <a:r>
              <a:rPr sz="1350" b="1" spc="-8" dirty="0">
                <a:solidFill>
                  <a:srgbClr val="00667D"/>
                </a:solidFill>
                <a:latin typeface="Graphik Bold"/>
                <a:cs typeface="Graphik Bold"/>
              </a:rPr>
              <a:t>utveckling </a:t>
            </a:r>
            <a:r>
              <a:rPr sz="1350" b="1" spc="-4" dirty="0">
                <a:solidFill>
                  <a:srgbClr val="00667D"/>
                </a:solidFill>
                <a:latin typeface="Graphik Bold"/>
                <a:cs typeface="Graphik Bold"/>
              </a:rPr>
              <a:t>och  sina </a:t>
            </a:r>
            <a:r>
              <a:rPr sz="1350" b="1" spc="-49" dirty="0">
                <a:solidFill>
                  <a:srgbClr val="00667D"/>
                </a:solidFill>
                <a:latin typeface="Graphik Bold"/>
                <a:cs typeface="Graphik Bold"/>
              </a:rPr>
              <a:t>liv.</a:t>
            </a:r>
            <a:endParaRPr sz="1350">
              <a:latin typeface="Graphik Bold"/>
              <a:cs typeface="Graphik Bold"/>
            </a:endParaRPr>
          </a:p>
          <a:p>
            <a:pPr marL="9525" marR="3810">
              <a:spcBef>
                <a:spcPts val="1215"/>
              </a:spcBef>
            </a:pPr>
            <a:r>
              <a:rPr sz="1050" spc="-23" dirty="0">
                <a:solidFill>
                  <a:srgbClr val="00667D"/>
                </a:solidFill>
                <a:latin typeface="Graphik Regular"/>
                <a:cs typeface="Graphik Regular"/>
              </a:rPr>
              <a:t>Vårt </a:t>
            </a:r>
            <a:r>
              <a:rPr sz="1050" spc="-19" dirty="0">
                <a:solidFill>
                  <a:srgbClr val="00667D"/>
                </a:solidFill>
                <a:latin typeface="Graphik Regular"/>
                <a:cs typeface="Graphik Regular"/>
              </a:rPr>
              <a:t>uppdrag </a:t>
            </a:r>
            <a:r>
              <a:rPr sz="1050" spc="-15" dirty="0">
                <a:solidFill>
                  <a:srgbClr val="00667D"/>
                </a:solidFill>
                <a:latin typeface="Graphik Regular"/>
                <a:cs typeface="Graphik Regular"/>
              </a:rPr>
              <a:t>är att </a:t>
            </a:r>
            <a:r>
              <a:rPr sz="1050" spc="-11" dirty="0">
                <a:solidFill>
                  <a:srgbClr val="00667D"/>
                </a:solidFill>
                <a:latin typeface="Graphik Regular"/>
                <a:cs typeface="Graphik Regular"/>
              </a:rPr>
              <a:t>ge </a:t>
            </a:r>
            <a:r>
              <a:rPr sz="1050" spc="-23" dirty="0">
                <a:solidFill>
                  <a:srgbClr val="00667D"/>
                </a:solidFill>
                <a:latin typeface="Graphik Regular"/>
                <a:cs typeface="Graphik Regular"/>
              </a:rPr>
              <a:t>människor </a:t>
            </a:r>
            <a:r>
              <a:rPr sz="1050" dirty="0">
                <a:solidFill>
                  <a:srgbClr val="00667D"/>
                </a:solidFill>
                <a:latin typeface="Graphik Regular"/>
                <a:cs typeface="Graphik Regular"/>
              </a:rPr>
              <a:t>i </a:t>
            </a:r>
            <a:r>
              <a:rPr sz="1050" spc="-15" dirty="0">
                <a:solidFill>
                  <a:srgbClr val="00667D"/>
                </a:solidFill>
                <a:latin typeface="Graphik Regular"/>
                <a:cs typeface="Graphik Regular"/>
              </a:rPr>
              <a:t>utsatta </a:t>
            </a:r>
            <a:r>
              <a:rPr sz="1050" spc="-19" dirty="0">
                <a:solidFill>
                  <a:srgbClr val="00667D"/>
                </a:solidFill>
                <a:latin typeface="Graphik Regular"/>
                <a:cs typeface="Graphik Regular"/>
              </a:rPr>
              <a:t>positioner</a:t>
            </a:r>
            <a:r>
              <a:rPr sz="1050" spc="-131" dirty="0">
                <a:solidFill>
                  <a:srgbClr val="00667D"/>
                </a:solidFill>
                <a:latin typeface="Graphik Regular"/>
                <a:cs typeface="Graphik Regular"/>
              </a:rPr>
              <a:t> </a:t>
            </a:r>
            <a:r>
              <a:rPr sz="1050" spc="-15" dirty="0">
                <a:solidFill>
                  <a:srgbClr val="00667D"/>
                </a:solidFill>
                <a:latin typeface="Graphik Regular"/>
                <a:cs typeface="Graphik Regular"/>
              </a:rPr>
              <a:t>chansen  </a:t>
            </a:r>
            <a:r>
              <a:rPr sz="1050" spc="-8" dirty="0">
                <a:solidFill>
                  <a:srgbClr val="00667D"/>
                </a:solidFill>
                <a:latin typeface="Graphik Regular"/>
                <a:cs typeface="Graphik Regular"/>
              </a:rPr>
              <a:t>att </a:t>
            </a:r>
            <a:r>
              <a:rPr sz="1050" spc="-15" dirty="0">
                <a:solidFill>
                  <a:srgbClr val="00667D"/>
                </a:solidFill>
                <a:latin typeface="Graphik Regular"/>
                <a:cs typeface="Graphik Regular"/>
              </a:rPr>
              <a:t>fullt </a:t>
            </a:r>
            <a:r>
              <a:rPr sz="1050" spc="-8" dirty="0">
                <a:solidFill>
                  <a:srgbClr val="00667D"/>
                </a:solidFill>
                <a:latin typeface="Graphik Regular"/>
                <a:cs typeface="Graphik Regular"/>
              </a:rPr>
              <a:t>ut delta </a:t>
            </a:r>
            <a:r>
              <a:rPr sz="1050" dirty="0">
                <a:solidFill>
                  <a:srgbClr val="00667D"/>
                </a:solidFill>
                <a:latin typeface="Graphik Regular"/>
                <a:cs typeface="Graphik Regular"/>
              </a:rPr>
              <a:t>i </a:t>
            </a:r>
            <a:r>
              <a:rPr sz="1050" spc="-11" dirty="0">
                <a:solidFill>
                  <a:srgbClr val="00667D"/>
                </a:solidFill>
                <a:latin typeface="Graphik Regular"/>
                <a:cs typeface="Graphik Regular"/>
              </a:rPr>
              <a:t>samhället </a:t>
            </a:r>
            <a:r>
              <a:rPr sz="1050" spc="-8" dirty="0">
                <a:solidFill>
                  <a:srgbClr val="00667D"/>
                </a:solidFill>
                <a:latin typeface="Graphik Regular"/>
                <a:cs typeface="Graphik Regular"/>
              </a:rPr>
              <a:t>och </a:t>
            </a:r>
            <a:r>
              <a:rPr sz="1050" spc="-15" dirty="0">
                <a:solidFill>
                  <a:srgbClr val="00667D"/>
                </a:solidFill>
                <a:latin typeface="Graphik Regular"/>
                <a:cs typeface="Graphik Regular"/>
              </a:rPr>
              <a:t>påverka </a:t>
            </a:r>
            <a:r>
              <a:rPr sz="1050" spc="-11" dirty="0">
                <a:solidFill>
                  <a:srgbClr val="00667D"/>
                </a:solidFill>
                <a:latin typeface="Graphik Regular"/>
                <a:cs typeface="Graphik Regular"/>
              </a:rPr>
              <a:t>sin </a:t>
            </a:r>
            <a:r>
              <a:rPr sz="1050" spc="-4" dirty="0">
                <a:solidFill>
                  <a:srgbClr val="00667D"/>
                </a:solidFill>
                <a:latin typeface="Graphik Regular"/>
                <a:cs typeface="Graphik Regular"/>
              </a:rPr>
              <a:t>egen</a:t>
            </a:r>
            <a:r>
              <a:rPr sz="1050" spc="71" dirty="0">
                <a:solidFill>
                  <a:srgbClr val="00667D"/>
                </a:solidFill>
                <a:latin typeface="Graphik Regular"/>
                <a:cs typeface="Graphik Regular"/>
              </a:rPr>
              <a:t> </a:t>
            </a:r>
            <a:r>
              <a:rPr sz="1050" spc="-15" dirty="0">
                <a:solidFill>
                  <a:srgbClr val="00667D"/>
                </a:solidFill>
                <a:latin typeface="Graphik Regular"/>
                <a:cs typeface="Graphik Regular"/>
              </a:rPr>
              <a:t>situation.</a:t>
            </a:r>
            <a:endParaRPr sz="1050">
              <a:latin typeface="Graphik Regular"/>
              <a:cs typeface="Graphik Regular"/>
            </a:endParaRPr>
          </a:p>
          <a:p>
            <a:pPr marL="9525" marR="64770"/>
            <a:r>
              <a:rPr sz="1050" spc="-4" dirty="0">
                <a:solidFill>
                  <a:srgbClr val="00667D"/>
                </a:solidFill>
                <a:latin typeface="Graphik Regular"/>
                <a:cs typeface="Graphik Regular"/>
              </a:rPr>
              <a:t>Vi </a:t>
            </a:r>
            <a:r>
              <a:rPr sz="1050" spc="-11" dirty="0">
                <a:solidFill>
                  <a:srgbClr val="00667D"/>
                </a:solidFill>
                <a:latin typeface="Graphik Regular"/>
                <a:cs typeface="Graphik Regular"/>
              </a:rPr>
              <a:t>stöttar </a:t>
            </a:r>
            <a:r>
              <a:rPr sz="1050" spc="-4" dirty="0">
                <a:solidFill>
                  <a:srgbClr val="00667D"/>
                </a:solidFill>
                <a:latin typeface="Graphik Regular"/>
                <a:cs typeface="Graphik Regular"/>
              </a:rPr>
              <a:t>de med </a:t>
            </a:r>
            <a:r>
              <a:rPr sz="1050" spc="-8" dirty="0">
                <a:solidFill>
                  <a:srgbClr val="00667D"/>
                </a:solidFill>
                <a:latin typeface="Graphik Regular"/>
                <a:cs typeface="Graphik Regular"/>
              </a:rPr>
              <a:t>lägst </a:t>
            </a:r>
            <a:r>
              <a:rPr sz="1050" spc="-11" dirty="0">
                <a:solidFill>
                  <a:srgbClr val="00667D"/>
                </a:solidFill>
                <a:latin typeface="Graphik Regular"/>
                <a:cs typeface="Graphik Regular"/>
              </a:rPr>
              <a:t>position </a:t>
            </a:r>
            <a:r>
              <a:rPr sz="1050" spc="-4" dirty="0">
                <a:solidFill>
                  <a:srgbClr val="00667D"/>
                </a:solidFill>
                <a:latin typeface="Graphik Regular"/>
                <a:cs typeface="Graphik Regular"/>
              </a:rPr>
              <a:t>på en </a:t>
            </a:r>
            <a:r>
              <a:rPr sz="1050" spc="-15" dirty="0">
                <a:solidFill>
                  <a:srgbClr val="00667D"/>
                </a:solidFill>
                <a:latin typeface="Graphik Regular"/>
                <a:cs typeface="Graphik Regular"/>
              </a:rPr>
              <a:t>av </a:t>
            </a:r>
            <a:r>
              <a:rPr sz="1050" spc="-11" dirty="0">
                <a:solidFill>
                  <a:srgbClr val="00667D"/>
                </a:solidFill>
                <a:latin typeface="Graphik Regular"/>
                <a:cs typeface="Graphik Regular"/>
              </a:rPr>
              <a:t>världens </a:t>
            </a:r>
            <a:r>
              <a:rPr sz="1050" spc="-15" dirty="0">
                <a:solidFill>
                  <a:srgbClr val="00667D"/>
                </a:solidFill>
                <a:latin typeface="Graphik Regular"/>
                <a:cs typeface="Graphik Regular"/>
              </a:rPr>
              <a:t>farligaste  </a:t>
            </a:r>
            <a:r>
              <a:rPr sz="1050" spc="-19" dirty="0">
                <a:solidFill>
                  <a:srgbClr val="00667D"/>
                </a:solidFill>
                <a:latin typeface="Graphik Regular"/>
                <a:cs typeface="Graphik Regular"/>
              </a:rPr>
              <a:t>platser. </a:t>
            </a:r>
            <a:r>
              <a:rPr sz="1050" spc="-4" dirty="0">
                <a:solidFill>
                  <a:srgbClr val="00667D"/>
                </a:solidFill>
                <a:latin typeface="Graphik Regular"/>
                <a:cs typeface="Graphik Regular"/>
              </a:rPr>
              <a:t>Vi </a:t>
            </a:r>
            <a:r>
              <a:rPr sz="1050" spc="-8" dirty="0">
                <a:solidFill>
                  <a:srgbClr val="00667D"/>
                </a:solidFill>
                <a:latin typeface="Graphik Regular"/>
                <a:cs typeface="Graphik Regular"/>
              </a:rPr>
              <a:t>ger dem </a:t>
            </a:r>
            <a:r>
              <a:rPr sz="1050" spc="-15" dirty="0">
                <a:solidFill>
                  <a:srgbClr val="00667D"/>
                </a:solidFill>
                <a:latin typeface="Graphik Regular"/>
                <a:cs typeface="Graphik Regular"/>
              </a:rPr>
              <a:t>förutsättningar </a:t>
            </a:r>
            <a:r>
              <a:rPr sz="1050" spc="-8" dirty="0">
                <a:solidFill>
                  <a:srgbClr val="00667D"/>
                </a:solidFill>
                <a:latin typeface="Graphik Regular"/>
                <a:cs typeface="Graphik Regular"/>
              </a:rPr>
              <a:t>att uppnå </a:t>
            </a:r>
            <a:r>
              <a:rPr sz="1050" spc="-15" dirty="0">
                <a:solidFill>
                  <a:srgbClr val="00667D"/>
                </a:solidFill>
                <a:latin typeface="Graphik Regular"/>
                <a:cs typeface="Graphik Regular"/>
              </a:rPr>
              <a:t>förändring </a:t>
            </a:r>
            <a:r>
              <a:rPr sz="1050" dirty="0">
                <a:solidFill>
                  <a:srgbClr val="00667D"/>
                </a:solidFill>
                <a:latin typeface="Graphik Regular"/>
                <a:cs typeface="Graphik Regular"/>
              </a:rPr>
              <a:t>så  </a:t>
            </a:r>
            <a:r>
              <a:rPr sz="1050" spc="-8" dirty="0">
                <a:solidFill>
                  <a:srgbClr val="00667D"/>
                </a:solidFill>
                <a:latin typeface="Graphik Regular"/>
                <a:cs typeface="Graphik Regular"/>
              </a:rPr>
              <a:t>att </a:t>
            </a:r>
            <a:r>
              <a:rPr sz="1050" spc="-15" dirty="0">
                <a:solidFill>
                  <a:srgbClr val="00667D"/>
                </a:solidFill>
                <a:latin typeface="Graphik Regular"/>
                <a:cs typeface="Graphik Regular"/>
              </a:rPr>
              <a:t>Afghanistan </a:t>
            </a:r>
            <a:r>
              <a:rPr sz="1050" spc="-11" dirty="0">
                <a:solidFill>
                  <a:srgbClr val="00667D"/>
                </a:solidFill>
                <a:latin typeface="Graphik Regular"/>
                <a:cs typeface="Graphik Regular"/>
              </a:rPr>
              <a:t>kan </a:t>
            </a:r>
            <a:r>
              <a:rPr sz="1050" spc="-4" dirty="0">
                <a:solidFill>
                  <a:srgbClr val="00667D"/>
                </a:solidFill>
                <a:latin typeface="Graphik Regular"/>
                <a:cs typeface="Graphik Regular"/>
              </a:rPr>
              <a:t>gå </a:t>
            </a:r>
            <a:r>
              <a:rPr sz="1050" spc="-15" dirty="0">
                <a:solidFill>
                  <a:srgbClr val="00667D"/>
                </a:solidFill>
                <a:latin typeface="Graphik Regular"/>
                <a:cs typeface="Graphik Regular"/>
              </a:rPr>
              <a:t>från </a:t>
            </a:r>
            <a:r>
              <a:rPr sz="1050" spc="-8" dirty="0">
                <a:solidFill>
                  <a:srgbClr val="00667D"/>
                </a:solidFill>
                <a:latin typeface="Graphik Regular"/>
                <a:cs typeface="Graphik Regular"/>
              </a:rPr>
              <a:t>att </a:t>
            </a:r>
            <a:r>
              <a:rPr sz="1050" spc="-15" dirty="0">
                <a:solidFill>
                  <a:srgbClr val="00667D"/>
                </a:solidFill>
                <a:latin typeface="Graphik Regular"/>
                <a:cs typeface="Graphik Regular"/>
              </a:rPr>
              <a:t>vara </a:t>
            </a:r>
            <a:r>
              <a:rPr sz="1050" spc="-4" dirty="0">
                <a:solidFill>
                  <a:srgbClr val="00667D"/>
                </a:solidFill>
                <a:latin typeface="Graphik Regular"/>
                <a:cs typeface="Graphik Regular"/>
              </a:rPr>
              <a:t>en </a:t>
            </a:r>
            <a:r>
              <a:rPr sz="1050" spc="-11" dirty="0">
                <a:solidFill>
                  <a:srgbClr val="00667D"/>
                </a:solidFill>
                <a:latin typeface="Graphik Regular"/>
                <a:cs typeface="Graphik Regular"/>
              </a:rPr>
              <a:t>plats </a:t>
            </a:r>
            <a:r>
              <a:rPr sz="1050" spc="-8" dirty="0">
                <a:solidFill>
                  <a:srgbClr val="00667D"/>
                </a:solidFill>
                <a:latin typeface="Graphik Regular"/>
                <a:cs typeface="Graphik Regular"/>
              </a:rPr>
              <a:t>fylld </a:t>
            </a:r>
            <a:r>
              <a:rPr sz="1050" spc="-15" dirty="0">
                <a:solidFill>
                  <a:srgbClr val="00667D"/>
                </a:solidFill>
                <a:latin typeface="Graphik Regular"/>
                <a:cs typeface="Graphik Regular"/>
              </a:rPr>
              <a:t>av våld,  </a:t>
            </a:r>
            <a:r>
              <a:rPr sz="1050" spc="-11" dirty="0">
                <a:solidFill>
                  <a:srgbClr val="00667D"/>
                </a:solidFill>
                <a:latin typeface="Graphik Regular"/>
                <a:cs typeface="Graphik Regular"/>
              </a:rPr>
              <a:t>oro </a:t>
            </a:r>
            <a:r>
              <a:rPr sz="1050" spc="-8" dirty="0">
                <a:solidFill>
                  <a:srgbClr val="00667D"/>
                </a:solidFill>
                <a:latin typeface="Graphik Regular"/>
                <a:cs typeface="Graphik Regular"/>
              </a:rPr>
              <a:t>och </a:t>
            </a:r>
            <a:r>
              <a:rPr sz="1050" spc="-15" dirty="0">
                <a:solidFill>
                  <a:srgbClr val="00667D"/>
                </a:solidFill>
                <a:latin typeface="Graphik Regular"/>
                <a:cs typeface="Graphik Regular"/>
              </a:rPr>
              <a:t>diskriminering till </a:t>
            </a:r>
            <a:r>
              <a:rPr sz="1050" spc="-4" dirty="0">
                <a:solidFill>
                  <a:srgbClr val="00667D"/>
                </a:solidFill>
                <a:latin typeface="Graphik Regular"/>
                <a:cs typeface="Graphik Regular"/>
              </a:rPr>
              <a:t>ett </a:t>
            </a:r>
            <a:r>
              <a:rPr sz="1050" spc="-8" dirty="0">
                <a:solidFill>
                  <a:srgbClr val="00667D"/>
                </a:solidFill>
                <a:latin typeface="Graphik Regular"/>
                <a:cs typeface="Graphik Regular"/>
              </a:rPr>
              <a:t>mer </a:t>
            </a:r>
            <a:r>
              <a:rPr sz="1050" spc="-11" dirty="0">
                <a:solidFill>
                  <a:srgbClr val="00667D"/>
                </a:solidFill>
                <a:latin typeface="Graphik Regular"/>
                <a:cs typeface="Graphik Regular"/>
              </a:rPr>
              <a:t>säkert, stabilt </a:t>
            </a:r>
            <a:r>
              <a:rPr sz="1050" spc="-8" dirty="0">
                <a:solidFill>
                  <a:srgbClr val="00667D"/>
                </a:solidFill>
                <a:latin typeface="Graphik Regular"/>
                <a:cs typeface="Graphik Regular"/>
              </a:rPr>
              <a:t>och rättvist  </a:t>
            </a:r>
            <a:r>
              <a:rPr sz="1050" spc="-11" dirty="0">
                <a:solidFill>
                  <a:srgbClr val="00667D"/>
                </a:solidFill>
                <a:latin typeface="Graphik Regular"/>
                <a:cs typeface="Graphik Regular"/>
              </a:rPr>
              <a:t>samhälle.</a:t>
            </a:r>
            <a:endParaRPr sz="1050">
              <a:latin typeface="Graphik Regular"/>
              <a:cs typeface="Graphik Regular"/>
            </a:endParaRPr>
          </a:p>
        </p:txBody>
      </p:sp>
      <p:sp>
        <p:nvSpPr>
          <p:cNvPr id="6" name="object 6"/>
          <p:cNvSpPr/>
          <p:nvPr/>
        </p:nvSpPr>
        <p:spPr>
          <a:xfrm>
            <a:off x="6458168" y="4467593"/>
            <a:ext cx="2333839" cy="453618"/>
          </a:xfrm>
          <a:prstGeom prst="rect">
            <a:avLst/>
          </a:prstGeom>
          <a:blipFill>
            <a:blip r:embed="rId3" cstate="print"/>
            <a:stretch>
              <a:fillRect/>
            </a:stretch>
          </a:blipFill>
        </p:spPr>
        <p:txBody>
          <a:bodyPr wrap="square" lIns="0" tIns="0" rIns="0" bIns="0" rtlCol="0"/>
          <a:lstStyle/>
          <a:p>
            <a:endParaRPr sz="1350"/>
          </a:p>
        </p:txBody>
      </p:sp>
      <p:sp>
        <p:nvSpPr>
          <p:cNvPr id="7" name="object 7"/>
          <p:cNvSpPr/>
          <p:nvPr/>
        </p:nvSpPr>
        <p:spPr>
          <a:xfrm>
            <a:off x="4680452" y="459000"/>
            <a:ext cx="3708454" cy="3874503"/>
          </a:xfrm>
          <a:prstGeom prst="rect">
            <a:avLst/>
          </a:prstGeom>
          <a:blipFill>
            <a:blip r:embed="rId4" cstate="print"/>
            <a:stretch>
              <a:fillRect/>
            </a:stretch>
          </a:blipFill>
        </p:spPr>
        <p:txBody>
          <a:bodyPr wrap="square" lIns="0" tIns="0" rIns="0" bIns="0" rtlCol="0"/>
          <a:lstStyle/>
          <a:p>
            <a:endParaRPr sz="1350"/>
          </a:p>
        </p:txBody>
      </p:sp>
      <p:sp>
        <p:nvSpPr>
          <p:cNvPr id="8" name="object 8"/>
          <p:cNvSpPr/>
          <p:nvPr/>
        </p:nvSpPr>
        <p:spPr>
          <a:xfrm>
            <a:off x="711451" y="4148328"/>
            <a:ext cx="7677626" cy="185261"/>
          </a:xfrm>
          <a:custGeom>
            <a:avLst/>
            <a:gdLst/>
            <a:ahLst/>
            <a:cxnLst/>
            <a:rect l="l" t="t" r="r" b="b"/>
            <a:pathLst>
              <a:path w="10236835" h="247014">
                <a:moveTo>
                  <a:pt x="0" y="246900"/>
                </a:moveTo>
                <a:lnTo>
                  <a:pt x="10236593" y="246900"/>
                </a:lnTo>
                <a:lnTo>
                  <a:pt x="10236593" y="0"/>
                </a:lnTo>
                <a:lnTo>
                  <a:pt x="0" y="0"/>
                </a:lnTo>
                <a:lnTo>
                  <a:pt x="0" y="246900"/>
                </a:lnTo>
                <a:close/>
              </a:path>
            </a:pathLst>
          </a:custGeom>
          <a:solidFill>
            <a:srgbClr val="00667D"/>
          </a:solidFill>
        </p:spPr>
        <p:txBody>
          <a:bodyPr wrap="square" lIns="0" tIns="0" rIns="0" bIns="0" rtlCol="0"/>
          <a:lstStyle/>
          <a:p>
            <a:endParaRPr sz="13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6475" y="407629"/>
            <a:ext cx="2115979" cy="275075"/>
          </a:xfrm>
          <a:prstGeom prst="rect">
            <a:avLst/>
          </a:prstGeom>
        </p:spPr>
        <p:txBody>
          <a:bodyPr vert="horz" wrap="square" lIns="0" tIns="9525" rIns="0" bIns="0" rtlCol="0">
            <a:spAutoFit/>
          </a:bodyPr>
          <a:lstStyle/>
          <a:p>
            <a:pPr marL="9525">
              <a:spcBef>
                <a:spcPts val="75"/>
              </a:spcBef>
            </a:pPr>
            <a:r>
              <a:rPr sz="1725" b="1" spc="-23" dirty="0">
                <a:solidFill>
                  <a:srgbClr val="00667D"/>
                </a:solidFill>
                <a:latin typeface="Graphik Bold"/>
                <a:cs typeface="Graphik Bold"/>
              </a:rPr>
              <a:t>Vårt</a:t>
            </a:r>
            <a:r>
              <a:rPr sz="1725" b="1" spc="-41" dirty="0">
                <a:solidFill>
                  <a:srgbClr val="00667D"/>
                </a:solidFill>
                <a:latin typeface="Graphik Bold"/>
                <a:cs typeface="Graphik Bold"/>
              </a:rPr>
              <a:t> </a:t>
            </a:r>
            <a:r>
              <a:rPr sz="1725" b="1" spc="-8" dirty="0">
                <a:solidFill>
                  <a:srgbClr val="00667D"/>
                </a:solidFill>
                <a:latin typeface="Graphik Bold"/>
                <a:cs typeface="Graphik Bold"/>
              </a:rPr>
              <a:t>huvudbudskap</a:t>
            </a:r>
            <a:endParaRPr sz="1725">
              <a:latin typeface="Graphik Bold"/>
              <a:cs typeface="Graphik Bold"/>
            </a:endParaRPr>
          </a:p>
        </p:txBody>
      </p:sp>
      <p:sp>
        <p:nvSpPr>
          <p:cNvPr id="3" name="object 3"/>
          <p:cNvSpPr txBox="1"/>
          <p:nvPr/>
        </p:nvSpPr>
        <p:spPr>
          <a:xfrm>
            <a:off x="746476" y="991003"/>
            <a:ext cx="2962751" cy="332783"/>
          </a:xfrm>
          <a:prstGeom prst="rect">
            <a:avLst/>
          </a:prstGeom>
        </p:spPr>
        <p:txBody>
          <a:bodyPr vert="horz" wrap="square" lIns="0" tIns="9525" rIns="0" bIns="0" rtlCol="0">
            <a:spAutoFit/>
          </a:bodyPr>
          <a:lstStyle/>
          <a:p>
            <a:pPr marL="9525" marR="3810">
              <a:spcBef>
                <a:spcPts val="75"/>
              </a:spcBef>
            </a:pPr>
            <a:r>
              <a:rPr sz="1050" spc="-15" dirty="0">
                <a:solidFill>
                  <a:srgbClr val="231F20"/>
                </a:solidFill>
                <a:latin typeface="Graphik Regular"/>
                <a:cs typeface="Graphik Regular"/>
              </a:rPr>
              <a:t>Vårt </a:t>
            </a:r>
            <a:r>
              <a:rPr sz="1050" spc="-15" dirty="0" err="1">
                <a:solidFill>
                  <a:srgbClr val="231F20"/>
                </a:solidFill>
                <a:latin typeface="Graphik Regular"/>
                <a:cs typeface="Graphik Regular"/>
              </a:rPr>
              <a:t>övergripande</a:t>
            </a:r>
            <a:r>
              <a:rPr sz="1050" spc="-15" dirty="0">
                <a:solidFill>
                  <a:srgbClr val="231F20"/>
                </a:solidFill>
                <a:latin typeface="Graphik Regular"/>
                <a:cs typeface="Graphik Regular"/>
              </a:rPr>
              <a:t> </a:t>
            </a:r>
            <a:r>
              <a:rPr sz="1050" spc="-11" dirty="0" err="1">
                <a:solidFill>
                  <a:srgbClr val="231F20"/>
                </a:solidFill>
                <a:latin typeface="Graphik Regular"/>
                <a:cs typeface="Graphik Regular"/>
              </a:rPr>
              <a:t>huvudbudskap</a:t>
            </a:r>
            <a:r>
              <a:rPr sz="1050" spc="-11" dirty="0">
                <a:solidFill>
                  <a:srgbClr val="231F20"/>
                </a:solidFill>
                <a:latin typeface="Graphik Regular"/>
                <a:cs typeface="Graphik Regular"/>
              </a:rPr>
              <a:t> </a:t>
            </a:r>
            <a:r>
              <a:rPr lang="sv-SE" sz="1050" spc="-11" dirty="0">
                <a:solidFill>
                  <a:srgbClr val="231F20"/>
                </a:solidFill>
                <a:latin typeface="Graphik Regular"/>
                <a:cs typeface="Graphik Regular"/>
              </a:rPr>
              <a:t>är att vi skapar förändring i ett av världens farligaste land Afghanistan. </a:t>
            </a:r>
            <a:endParaRPr sz="1050" dirty="0">
              <a:latin typeface="Graphik Regular"/>
              <a:cs typeface="Graphik Regular"/>
            </a:endParaRPr>
          </a:p>
        </p:txBody>
      </p:sp>
      <p:sp>
        <p:nvSpPr>
          <p:cNvPr id="4" name="object 4"/>
          <p:cNvSpPr/>
          <p:nvPr/>
        </p:nvSpPr>
        <p:spPr>
          <a:xfrm>
            <a:off x="4428454" y="472259"/>
            <a:ext cx="3638550" cy="3629025"/>
          </a:xfrm>
          <a:custGeom>
            <a:avLst/>
            <a:gdLst/>
            <a:ahLst/>
            <a:cxnLst/>
            <a:rect l="l" t="t" r="r" b="b"/>
            <a:pathLst>
              <a:path w="4851400" h="4838700">
                <a:moveTo>
                  <a:pt x="2711615" y="4826000"/>
                </a:moveTo>
                <a:lnTo>
                  <a:pt x="2139200" y="4826000"/>
                </a:lnTo>
                <a:lnTo>
                  <a:pt x="2186269" y="4838700"/>
                </a:lnTo>
                <a:lnTo>
                  <a:pt x="2664546" y="4838700"/>
                </a:lnTo>
                <a:lnTo>
                  <a:pt x="2711615" y="4826000"/>
                </a:lnTo>
                <a:close/>
              </a:path>
              <a:path w="4851400" h="4838700">
                <a:moveTo>
                  <a:pt x="2804924" y="4813300"/>
                </a:moveTo>
                <a:lnTo>
                  <a:pt x="2045890" y="4813300"/>
                </a:lnTo>
                <a:lnTo>
                  <a:pt x="2092404" y="4826000"/>
                </a:lnTo>
                <a:lnTo>
                  <a:pt x="2758411" y="4826000"/>
                </a:lnTo>
                <a:lnTo>
                  <a:pt x="2804924" y="4813300"/>
                </a:lnTo>
                <a:close/>
              </a:path>
              <a:path w="4851400" h="4838700">
                <a:moveTo>
                  <a:pt x="3032956" y="4762500"/>
                </a:moveTo>
                <a:lnTo>
                  <a:pt x="1817858" y="4762500"/>
                </a:lnTo>
                <a:lnTo>
                  <a:pt x="1999668" y="4813300"/>
                </a:lnTo>
                <a:lnTo>
                  <a:pt x="2851147" y="4813300"/>
                </a:lnTo>
                <a:lnTo>
                  <a:pt x="3032956" y="4762500"/>
                </a:lnTo>
                <a:close/>
              </a:path>
              <a:path w="4851400" h="4838700">
                <a:moveTo>
                  <a:pt x="2851147" y="25400"/>
                </a:moveTo>
                <a:lnTo>
                  <a:pt x="1999668" y="25400"/>
                </a:lnTo>
                <a:lnTo>
                  <a:pt x="1953744" y="38100"/>
                </a:lnTo>
                <a:lnTo>
                  <a:pt x="1555352" y="152400"/>
                </a:lnTo>
                <a:lnTo>
                  <a:pt x="1512904" y="177800"/>
                </a:lnTo>
                <a:lnTo>
                  <a:pt x="1429204" y="203200"/>
                </a:lnTo>
                <a:lnTo>
                  <a:pt x="1387969" y="228600"/>
                </a:lnTo>
                <a:lnTo>
                  <a:pt x="1347155" y="241300"/>
                </a:lnTo>
                <a:lnTo>
                  <a:pt x="1266829" y="292100"/>
                </a:lnTo>
                <a:lnTo>
                  <a:pt x="1227333" y="304800"/>
                </a:lnTo>
                <a:lnTo>
                  <a:pt x="1188294" y="330200"/>
                </a:lnTo>
                <a:lnTo>
                  <a:pt x="1111621" y="381000"/>
                </a:lnTo>
                <a:lnTo>
                  <a:pt x="1036880" y="431800"/>
                </a:lnTo>
                <a:lnTo>
                  <a:pt x="964140" y="482600"/>
                </a:lnTo>
                <a:lnTo>
                  <a:pt x="928542" y="508000"/>
                </a:lnTo>
                <a:lnTo>
                  <a:pt x="893471" y="533400"/>
                </a:lnTo>
                <a:lnTo>
                  <a:pt x="858936" y="571500"/>
                </a:lnTo>
                <a:lnTo>
                  <a:pt x="824944" y="596900"/>
                </a:lnTo>
                <a:lnTo>
                  <a:pt x="791505" y="622300"/>
                </a:lnTo>
                <a:lnTo>
                  <a:pt x="758628" y="660400"/>
                </a:lnTo>
                <a:lnTo>
                  <a:pt x="726321" y="685800"/>
                </a:lnTo>
                <a:lnTo>
                  <a:pt x="694592" y="723900"/>
                </a:lnTo>
                <a:lnTo>
                  <a:pt x="663452" y="749300"/>
                </a:lnTo>
                <a:lnTo>
                  <a:pt x="632908" y="787400"/>
                </a:lnTo>
                <a:lnTo>
                  <a:pt x="602969" y="825500"/>
                </a:lnTo>
                <a:lnTo>
                  <a:pt x="573644" y="850900"/>
                </a:lnTo>
                <a:lnTo>
                  <a:pt x="544941" y="889000"/>
                </a:lnTo>
                <a:lnTo>
                  <a:pt x="516870" y="927100"/>
                </a:lnTo>
                <a:lnTo>
                  <a:pt x="489439" y="952500"/>
                </a:lnTo>
                <a:lnTo>
                  <a:pt x="462657" y="990600"/>
                </a:lnTo>
                <a:lnTo>
                  <a:pt x="436533" y="1028700"/>
                </a:lnTo>
                <a:lnTo>
                  <a:pt x="411074" y="1066800"/>
                </a:lnTo>
                <a:lnTo>
                  <a:pt x="386291" y="1104900"/>
                </a:lnTo>
                <a:lnTo>
                  <a:pt x="362192" y="1143000"/>
                </a:lnTo>
                <a:lnTo>
                  <a:pt x="338785" y="1181100"/>
                </a:lnTo>
                <a:lnTo>
                  <a:pt x="316079" y="1219200"/>
                </a:lnTo>
                <a:lnTo>
                  <a:pt x="294083" y="1257300"/>
                </a:lnTo>
                <a:lnTo>
                  <a:pt x="272806" y="1295400"/>
                </a:lnTo>
                <a:lnTo>
                  <a:pt x="252257" y="1346200"/>
                </a:lnTo>
                <a:lnTo>
                  <a:pt x="232443" y="1384300"/>
                </a:lnTo>
                <a:lnTo>
                  <a:pt x="213374" y="1422400"/>
                </a:lnTo>
                <a:lnTo>
                  <a:pt x="195059" y="1460500"/>
                </a:lnTo>
                <a:lnTo>
                  <a:pt x="177507" y="1511300"/>
                </a:lnTo>
                <a:lnTo>
                  <a:pt x="160725" y="1549400"/>
                </a:lnTo>
                <a:lnTo>
                  <a:pt x="144724" y="1587500"/>
                </a:lnTo>
                <a:lnTo>
                  <a:pt x="129511" y="1638300"/>
                </a:lnTo>
                <a:lnTo>
                  <a:pt x="115095" y="1676400"/>
                </a:lnTo>
                <a:lnTo>
                  <a:pt x="101485" y="1727200"/>
                </a:lnTo>
                <a:lnTo>
                  <a:pt x="88690" y="1765300"/>
                </a:lnTo>
                <a:lnTo>
                  <a:pt x="76718" y="1816100"/>
                </a:lnTo>
                <a:lnTo>
                  <a:pt x="65579" y="1854200"/>
                </a:lnTo>
                <a:lnTo>
                  <a:pt x="55281" y="1905000"/>
                </a:lnTo>
                <a:lnTo>
                  <a:pt x="45832" y="1943100"/>
                </a:lnTo>
                <a:lnTo>
                  <a:pt x="37242" y="1993900"/>
                </a:lnTo>
                <a:lnTo>
                  <a:pt x="29519" y="2044700"/>
                </a:lnTo>
                <a:lnTo>
                  <a:pt x="22671" y="2082800"/>
                </a:lnTo>
                <a:lnTo>
                  <a:pt x="16709" y="2133600"/>
                </a:lnTo>
                <a:lnTo>
                  <a:pt x="11640" y="2184400"/>
                </a:lnTo>
                <a:lnTo>
                  <a:pt x="7472" y="2222500"/>
                </a:lnTo>
                <a:lnTo>
                  <a:pt x="4216" y="2273300"/>
                </a:lnTo>
                <a:lnTo>
                  <a:pt x="1879" y="2324100"/>
                </a:lnTo>
                <a:lnTo>
                  <a:pt x="471" y="2374900"/>
                </a:lnTo>
                <a:lnTo>
                  <a:pt x="0" y="2425700"/>
                </a:lnTo>
                <a:lnTo>
                  <a:pt x="471" y="2463800"/>
                </a:lnTo>
                <a:lnTo>
                  <a:pt x="1879" y="2514600"/>
                </a:lnTo>
                <a:lnTo>
                  <a:pt x="4216" y="2565400"/>
                </a:lnTo>
                <a:lnTo>
                  <a:pt x="7472" y="2616200"/>
                </a:lnTo>
                <a:lnTo>
                  <a:pt x="11640" y="2654300"/>
                </a:lnTo>
                <a:lnTo>
                  <a:pt x="16709" y="2705100"/>
                </a:lnTo>
                <a:lnTo>
                  <a:pt x="22671" y="2755900"/>
                </a:lnTo>
                <a:lnTo>
                  <a:pt x="29519" y="2794000"/>
                </a:lnTo>
                <a:lnTo>
                  <a:pt x="37242" y="2844800"/>
                </a:lnTo>
                <a:lnTo>
                  <a:pt x="45832" y="2895600"/>
                </a:lnTo>
                <a:lnTo>
                  <a:pt x="55281" y="2933700"/>
                </a:lnTo>
                <a:lnTo>
                  <a:pt x="65579" y="2984500"/>
                </a:lnTo>
                <a:lnTo>
                  <a:pt x="76718" y="3022600"/>
                </a:lnTo>
                <a:lnTo>
                  <a:pt x="88690" y="3073400"/>
                </a:lnTo>
                <a:lnTo>
                  <a:pt x="101485" y="3111500"/>
                </a:lnTo>
                <a:lnTo>
                  <a:pt x="115095" y="3162300"/>
                </a:lnTo>
                <a:lnTo>
                  <a:pt x="129511" y="3200400"/>
                </a:lnTo>
                <a:lnTo>
                  <a:pt x="144724" y="3251200"/>
                </a:lnTo>
                <a:lnTo>
                  <a:pt x="160725" y="3289300"/>
                </a:lnTo>
                <a:lnTo>
                  <a:pt x="177507" y="3327400"/>
                </a:lnTo>
                <a:lnTo>
                  <a:pt x="195059" y="3378200"/>
                </a:lnTo>
                <a:lnTo>
                  <a:pt x="213374" y="3416300"/>
                </a:lnTo>
                <a:lnTo>
                  <a:pt x="232443" y="3454400"/>
                </a:lnTo>
                <a:lnTo>
                  <a:pt x="252257" y="3492500"/>
                </a:lnTo>
                <a:lnTo>
                  <a:pt x="272806" y="3543300"/>
                </a:lnTo>
                <a:lnTo>
                  <a:pt x="294083" y="3581400"/>
                </a:lnTo>
                <a:lnTo>
                  <a:pt x="316079" y="3619500"/>
                </a:lnTo>
                <a:lnTo>
                  <a:pt x="338785" y="3657600"/>
                </a:lnTo>
                <a:lnTo>
                  <a:pt x="362192" y="3695700"/>
                </a:lnTo>
                <a:lnTo>
                  <a:pt x="386291" y="3733800"/>
                </a:lnTo>
                <a:lnTo>
                  <a:pt x="411074" y="3771900"/>
                </a:lnTo>
                <a:lnTo>
                  <a:pt x="436533" y="3810000"/>
                </a:lnTo>
                <a:lnTo>
                  <a:pt x="462657" y="3848100"/>
                </a:lnTo>
                <a:lnTo>
                  <a:pt x="489439" y="3886200"/>
                </a:lnTo>
                <a:lnTo>
                  <a:pt x="516870" y="3911600"/>
                </a:lnTo>
                <a:lnTo>
                  <a:pt x="544941" y="3949700"/>
                </a:lnTo>
                <a:lnTo>
                  <a:pt x="573644" y="3987800"/>
                </a:lnTo>
                <a:lnTo>
                  <a:pt x="602969" y="4025900"/>
                </a:lnTo>
                <a:lnTo>
                  <a:pt x="632908" y="4051300"/>
                </a:lnTo>
                <a:lnTo>
                  <a:pt x="663452" y="4089400"/>
                </a:lnTo>
                <a:lnTo>
                  <a:pt x="694592" y="4114800"/>
                </a:lnTo>
                <a:lnTo>
                  <a:pt x="726321" y="4152900"/>
                </a:lnTo>
                <a:lnTo>
                  <a:pt x="758628" y="4178300"/>
                </a:lnTo>
                <a:lnTo>
                  <a:pt x="791505" y="4216400"/>
                </a:lnTo>
                <a:lnTo>
                  <a:pt x="824944" y="4241800"/>
                </a:lnTo>
                <a:lnTo>
                  <a:pt x="858936" y="4267200"/>
                </a:lnTo>
                <a:lnTo>
                  <a:pt x="893471" y="4305300"/>
                </a:lnTo>
                <a:lnTo>
                  <a:pt x="928542" y="4330700"/>
                </a:lnTo>
                <a:lnTo>
                  <a:pt x="964140" y="4356100"/>
                </a:lnTo>
                <a:lnTo>
                  <a:pt x="1000255" y="4381500"/>
                </a:lnTo>
                <a:lnTo>
                  <a:pt x="1074005" y="4432300"/>
                </a:lnTo>
                <a:lnTo>
                  <a:pt x="1149721" y="4483100"/>
                </a:lnTo>
                <a:lnTo>
                  <a:pt x="1227333" y="4533900"/>
                </a:lnTo>
                <a:lnTo>
                  <a:pt x="1266829" y="4546600"/>
                </a:lnTo>
                <a:lnTo>
                  <a:pt x="1347155" y="4597400"/>
                </a:lnTo>
                <a:lnTo>
                  <a:pt x="1387969" y="4610100"/>
                </a:lnTo>
                <a:lnTo>
                  <a:pt x="1429204" y="4635500"/>
                </a:lnTo>
                <a:lnTo>
                  <a:pt x="1470852" y="4648200"/>
                </a:lnTo>
                <a:lnTo>
                  <a:pt x="1512904" y="4673600"/>
                </a:lnTo>
                <a:lnTo>
                  <a:pt x="1684983" y="4724400"/>
                </a:lnTo>
                <a:lnTo>
                  <a:pt x="1728926" y="4749800"/>
                </a:lnTo>
                <a:lnTo>
                  <a:pt x="1773220" y="4762500"/>
                </a:lnTo>
                <a:lnTo>
                  <a:pt x="3077594" y="4762500"/>
                </a:lnTo>
                <a:lnTo>
                  <a:pt x="3121889" y="4749800"/>
                </a:lnTo>
                <a:lnTo>
                  <a:pt x="3165832" y="4724400"/>
                </a:lnTo>
                <a:lnTo>
                  <a:pt x="3337910" y="4673600"/>
                </a:lnTo>
                <a:lnTo>
                  <a:pt x="3379963" y="4648200"/>
                </a:lnTo>
                <a:lnTo>
                  <a:pt x="3421611" y="4635500"/>
                </a:lnTo>
                <a:lnTo>
                  <a:pt x="3462846" y="4610100"/>
                </a:lnTo>
                <a:lnTo>
                  <a:pt x="3503660" y="4597400"/>
                </a:lnTo>
                <a:lnTo>
                  <a:pt x="3583986" y="4546600"/>
                </a:lnTo>
                <a:lnTo>
                  <a:pt x="3623482" y="4533900"/>
                </a:lnTo>
                <a:lnTo>
                  <a:pt x="3701094" y="4483100"/>
                </a:lnTo>
                <a:lnTo>
                  <a:pt x="3776810" y="4432300"/>
                </a:lnTo>
                <a:lnTo>
                  <a:pt x="3850559" y="4381500"/>
                </a:lnTo>
                <a:lnTo>
                  <a:pt x="3886675" y="4356100"/>
                </a:lnTo>
                <a:lnTo>
                  <a:pt x="3922272" y="4330700"/>
                </a:lnTo>
                <a:lnTo>
                  <a:pt x="3957343" y="4305300"/>
                </a:lnTo>
                <a:lnTo>
                  <a:pt x="3991879" y="4267200"/>
                </a:lnTo>
                <a:lnTo>
                  <a:pt x="4025871" y="4241800"/>
                </a:lnTo>
                <a:lnTo>
                  <a:pt x="4059310" y="4216400"/>
                </a:lnTo>
                <a:lnTo>
                  <a:pt x="4092187" y="4178300"/>
                </a:lnTo>
                <a:lnTo>
                  <a:pt x="4124494" y="4152900"/>
                </a:lnTo>
                <a:lnTo>
                  <a:pt x="4156222" y="4114800"/>
                </a:lnTo>
                <a:lnTo>
                  <a:pt x="4187363" y="4089400"/>
                </a:lnTo>
                <a:lnTo>
                  <a:pt x="4217907" y="4051300"/>
                </a:lnTo>
                <a:lnTo>
                  <a:pt x="4247846" y="4025900"/>
                </a:lnTo>
                <a:lnTo>
                  <a:pt x="4277171" y="3987800"/>
                </a:lnTo>
                <a:lnTo>
                  <a:pt x="4305873" y="3949700"/>
                </a:lnTo>
                <a:lnTo>
                  <a:pt x="4333944" y="3911600"/>
                </a:lnTo>
                <a:lnTo>
                  <a:pt x="4361375" y="3886200"/>
                </a:lnTo>
                <a:lnTo>
                  <a:pt x="4388158" y="3848100"/>
                </a:lnTo>
                <a:lnTo>
                  <a:pt x="4414282" y="3810000"/>
                </a:lnTo>
                <a:lnTo>
                  <a:pt x="4439740" y="3771900"/>
                </a:lnTo>
                <a:lnTo>
                  <a:pt x="4464524" y="3733800"/>
                </a:lnTo>
                <a:lnTo>
                  <a:pt x="4488623" y="3695700"/>
                </a:lnTo>
                <a:lnTo>
                  <a:pt x="4512030" y="3657600"/>
                </a:lnTo>
                <a:lnTo>
                  <a:pt x="4534736" y="3619500"/>
                </a:lnTo>
                <a:lnTo>
                  <a:pt x="4556732" y="3581400"/>
                </a:lnTo>
                <a:lnTo>
                  <a:pt x="4578009" y="3543300"/>
                </a:lnTo>
                <a:lnTo>
                  <a:pt x="4598558" y="3492500"/>
                </a:lnTo>
                <a:lnTo>
                  <a:pt x="4618372" y="3454400"/>
                </a:lnTo>
                <a:lnTo>
                  <a:pt x="4637440" y="3416300"/>
                </a:lnTo>
                <a:lnTo>
                  <a:pt x="4655755" y="3378200"/>
                </a:lnTo>
                <a:lnTo>
                  <a:pt x="4673308" y="3327400"/>
                </a:lnTo>
                <a:lnTo>
                  <a:pt x="4690089" y="3289300"/>
                </a:lnTo>
                <a:lnTo>
                  <a:pt x="4706091" y="3251200"/>
                </a:lnTo>
                <a:lnTo>
                  <a:pt x="4721304" y="3200400"/>
                </a:lnTo>
                <a:lnTo>
                  <a:pt x="4735720" y="3162300"/>
                </a:lnTo>
                <a:lnTo>
                  <a:pt x="4749330" y="3111500"/>
                </a:lnTo>
                <a:lnTo>
                  <a:pt x="4762125" y="3073400"/>
                </a:lnTo>
                <a:lnTo>
                  <a:pt x="4774097" y="3022600"/>
                </a:lnTo>
                <a:lnTo>
                  <a:pt x="4785236" y="2984500"/>
                </a:lnTo>
                <a:lnTo>
                  <a:pt x="4795534" y="2933700"/>
                </a:lnTo>
                <a:lnTo>
                  <a:pt x="4804983" y="2895600"/>
                </a:lnTo>
                <a:lnTo>
                  <a:pt x="4813573" y="2844800"/>
                </a:lnTo>
                <a:lnTo>
                  <a:pt x="4821296" y="2794000"/>
                </a:lnTo>
                <a:lnTo>
                  <a:pt x="4828143" y="2755900"/>
                </a:lnTo>
                <a:lnTo>
                  <a:pt x="4834106" y="2705100"/>
                </a:lnTo>
                <a:lnTo>
                  <a:pt x="4839175" y="2654300"/>
                </a:lnTo>
                <a:lnTo>
                  <a:pt x="4843342" y="2616200"/>
                </a:lnTo>
                <a:lnTo>
                  <a:pt x="4846599" y="2565400"/>
                </a:lnTo>
                <a:lnTo>
                  <a:pt x="4848935" y="2514600"/>
                </a:lnTo>
                <a:lnTo>
                  <a:pt x="4850344" y="2463800"/>
                </a:lnTo>
                <a:lnTo>
                  <a:pt x="4850815" y="2425700"/>
                </a:lnTo>
                <a:lnTo>
                  <a:pt x="4850344" y="2374900"/>
                </a:lnTo>
                <a:lnTo>
                  <a:pt x="4848935" y="2324100"/>
                </a:lnTo>
                <a:lnTo>
                  <a:pt x="4846599" y="2273300"/>
                </a:lnTo>
                <a:lnTo>
                  <a:pt x="4843342" y="2222500"/>
                </a:lnTo>
                <a:lnTo>
                  <a:pt x="4839175" y="2184400"/>
                </a:lnTo>
                <a:lnTo>
                  <a:pt x="4834106" y="2133600"/>
                </a:lnTo>
                <a:lnTo>
                  <a:pt x="4828143" y="2082800"/>
                </a:lnTo>
                <a:lnTo>
                  <a:pt x="4821296" y="2044700"/>
                </a:lnTo>
                <a:lnTo>
                  <a:pt x="4813573" y="1993900"/>
                </a:lnTo>
                <a:lnTo>
                  <a:pt x="4804983" y="1943100"/>
                </a:lnTo>
                <a:lnTo>
                  <a:pt x="4795534" y="1905000"/>
                </a:lnTo>
                <a:lnTo>
                  <a:pt x="4785236" y="1854200"/>
                </a:lnTo>
                <a:lnTo>
                  <a:pt x="4774097" y="1816100"/>
                </a:lnTo>
                <a:lnTo>
                  <a:pt x="4762125" y="1765300"/>
                </a:lnTo>
                <a:lnTo>
                  <a:pt x="4749330" y="1727200"/>
                </a:lnTo>
                <a:lnTo>
                  <a:pt x="4735720" y="1676400"/>
                </a:lnTo>
                <a:lnTo>
                  <a:pt x="4721304" y="1638300"/>
                </a:lnTo>
                <a:lnTo>
                  <a:pt x="4706091" y="1587500"/>
                </a:lnTo>
                <a:lnTo>
                  <a:pt x="4690089" y="1549400"/>
                </a:lnTo>
                <a:lnTo>
                  <a:pt x="4673308" y="1511300"/>
                </a:lnTo>
                <a:lnTo>
                  <a:pt x="4655755" y="1460500"/>
                </a:lnTo>
                <a:lnTo>
                  <a:pt x="4637440" y="1422400"/>
                </a:lnTo>
                <a:lnTo>
                  <a:pt x="4618372" y="1384300"/>
                </a:lnTo>
                <a:lnTo>
                  <a:pt x="4598558" y="1346200"/>
                </a:lnTo>
                <a:lnTo>
                  <a:pt x="4578009" y="1295400"/>
                </a:lnTo>
                <a:lnTo>
                  <a:pt x="4556732" y="1257300"/>
                </a:lnTo>
                <a:lnTo>
                  <a:pt x="4534736" y="1219200"/>
                </a:lnTo>
                <a:lnTo>
                  <a:pt x="4512030" y="1181100"/>
                </a:lnTo>
                <a:lnTo>
                  <a:pt x="4488623" y="1143000"/>
                </a:lnTo>
                <a:lnTo>
                  <a:pt x="4464524" y="1104900"/>
                </a:lnTo>
                <a:lnTo>
                  <a:pt x="4439740" y="1066800"/>
                </a:lnTo>
                <a:lnTo>
                  <a:pt x="4414282" y="1028700"/>
                </a:lnTo>
                <a:lnTo>
                  <a:pt x="4388158" y="990600"/>
                </a:lnTo>
                <a:lnTo>
                  <a:pt x="4361375" y="952500"/>
                </a:lnTo>
                <a:lnTo>
                  <a:pt x="4333944" y="927100"/>
                </a:lnTo>
                <a:lnTo>
                  <a:pt x="4305873" y="889000"/>
                </a:lnTo>
                <a:lnTo>
                  <a:pt x="4277171" y="850900"/>
                </a:lnTo>
                <a:lnTo>
                  <a:pt x="4247846" y="825500"/>
                </a:lnTo>
                <a:lnTo>
                  <a:pt x="4217907" y="787400"/>
                </a:lnTo>
                <a:lnTo>
                  <a:pt x="4187363" y="749300"/>
                </a:lnTo>
                <a:lnTo>
                  <a:pt x="4156222" y="723900"/>
                </a:lnTo>
                <a:lnTo>
                  <a:pt x="4124494" y="685800"/>
                </a:lnTo>
                <a:lnTo>
                  <a:pt x="4092187" y="660400"/>
                </a:lnTo>
                <a:lnTo>
                  <a:pt x="4059310" y="622300"/>
                </a:lnTo>
                <a:lnTo>
                  <a:pt x="4025871" y="596900"/>
                </a:lnTo>
                <a:lnTo>
                  <a:pt x="3991879" y="571500"/>
                </a:lnTo>
                <a:lnTo>
                  <a:pt x="3957343" y="533400"/>
                </a:lnTo>
                <a:lnTo>
                  <a:pt x="3922272" y="508000"/>
                </a:lnTo>
                <a:lnTo>
                  <a:pt x="3886675" y="482600"/>
                </a:lnTo>
                <a:lnTo>
                  <a:pt x="3813935" y="431800"/>
                </a:lnTo>
                <a:lnTo>
                  <a:pt x="3739194" y="381000"/>
                </a:lnTo>
                <a:lnTo>
                  <a:pt x="3662521" y="330200"/>
                </a:lnTo>
                <a:lnTo>
                  <a:pt x="3623482" y="304800"/>
                </a:lnTo>
                <a:lnTo>
                  <a:pt x="3583986" y="292100"/>
                </a:lnTo>
                <a:lnTo>
                  <a:pt x="3503660" y="241300"/>
                </a:lnTo>
                <a:lnTo>
                  <a:pt x="3462846" y="228600"/>
                </a:lnTo>
                <a:lnTo>
                  <a:pt x="3421611" y="203200"/>
                </a:lnTo>
                <a:lnTo>
                  <a:pt x="3337910" y="177800"/>
                </a:lnTo>
                <a:lnTo>
                  <a:pt x="3295462" y="152400"/>
                </a:lnTo>
                <a:lnTo>
                  <a:pt x="2897071" y="38100"/>
                </a:lnTo>
                <a:lnTo>
                  <a:pt x="2851147" y="25400"/>
                </a:lnTo>
                <a:close/>
              </a:path>
              <a:path w="4851400" h="4838700">
                <a:moveTo>
                  <a:pt x="2758411" y="12700"/>
                </a:moveTo>
                <a:lnTo>
                  <a:pt x="2092404" y="12700"/>
                </a:lnTo>
                <a:lnTo>
                  <a:pt x="2045890" y="25400"/>
                </a:lnTo>
                <a:lnTo>
                  <a:pt x="2804924" y="25400"/>
                </a:lnTo>
                <a:lnTo>
                  <a:pt x="2758411" y="12700"/>
                </a:lnTo>
                <a:close/>
              </a:path>
              <a:path w="4851400" h="4838700">
                <a:moveTo>
                  <a:pt x="2664546" y="0"/>
                </a:moveTo>
                <a:lnTo>
                  <a:pt x="2186269" y="0"/>
                </a:lnTo>
                <a:lnTo>
                  <a:pt x="2139200" y="12700"/>
                </a:lnTo>
                <a:lnTo>
                  <a:pt x="2711615" y="12700"/>
                </a:lnTo>
                <a:lnTo>
                  <a:pt x="2664546" y="0"/>
                </a:lnTo>
                <a:close/>
              </a:path>
            </a:pathLst>
          </a:custGeom>
          <a:solidFill>
            <a:srgbClr val="00667D"/>
          </a:solidFill>
        </p:spPr>
        <p:txBody>
          <a:bodyPr wrap="square" lIns="0" tIns="0" rIns="0" bIns="0" rtlCol="0"/>
          <a:lstStyle/>
          <a:p>
            <a:endParaRPr sz="1350"/>
          </a:p>
        </p:txBody>
      </p:sp>
      <p:sp>
        <p:nvSpPr>
          <p:cNvPr id="5" name="object 5"/>
          <p:cNvSpPr txBox="1"/>
          <p:nvPr/>
        </p:nvSpPr>
        <p:spPr>
          <a:xfrm>
            <a:off x="4853332" y="1710749"/>
            <a:ext cx="2787968" cy="1053494"/>
          </a:xfrm>
          <a:prstGeom prst="rect">
            <a:avLst/>
          </a:prstGeom>
        </p:spPr>
        <p:txBody>
          <a:bodyPr vert="horz" wrap="square" lIns="0" tIns="9525" rIns="0" bIns="0" rtlCol="0">
            <a:spAutoFit/>
          </a:bodyPr>
          <a:lstStyle/>
          <a:p>
            <a:pPr algn="ctr">
              <a:lnSpc>
                <a:spcPts val="3578"/>
              </a:lnSpc>
              <a:spcBef>
                <a:spcPts val="75"/>
              </a:spcBef>
            </a:pPr>
            <a:r>
              <a:rPr sz="3150" b="1" spc="-79" dirty="0">
                <a:solidFill>
                  <a:srgbClr val="FFFFFF"/>
                </a:solidFill>
                <a:latin typeface="Graphik Bold"/>
                <a:cs typeface="Graphik Bold"/>
              </a:rPr>
              <a:t>F</a:t>
            </a:r>
            <a:r>
              <a:rPr sz="3150" b="1" spc="-8" dirty="0">
                <a:solidFill>
                  <a:srgbClr val="FFFFFF"/>
                </a:solidFill>
                <a:latin typeface="Graphik Bold"/>
                <a:cs typeface="Graphik Bold"/>
              </a:rPr>
              <a:t>Ö</a:t>
            </a:r>
            <a:r>
              <a:rPr sz="3150" b="1" spc="41" dirty="0">
                <a:solidFill>
                  <a:srgbClr val="FFFFFF"/>
                </a:solidFill>
                <a:latin typeface="Graphik Bold"/>
                <a:cs typeface="Graphik Bold"/>
              </a:rPr>
              <a:t>R</a:t>
            </a:r>
            <a:r>
              <a:rPr sz="3150" b="1" spc="-49" dirty="0">
                <a:solidFill>
                  <a:srgbClr val="FFFFFF"/>
                </a:solidFill>
                <a:latin typeface="Graphik Bold"/>
                <a:cs typeface="Graphik Bold"/>
              </a:rPr>
              <a:t>Ä</a:t>
            </a:r>
            <a:r>
              <a:rPr sz="3150" b="1" spc="-11" dirty="0">
                <a:solidFill>
                  <a:srgbClr val="FFFFFF"/>
                </a:solidFill>
                <a:latin typeface="Graphik Bold"/>
                <a:cs typeface="Graphik Bold"/>
              </a:rPr>
              <a:t>N</a:t>
            </a:r>
            <a:r>
              <a:rPr sz="3150" b="1" spc="-8" dirty="0">
                <a:solidFill>
                  <a:srgbClr val="FFFFFF"/>
                </a:solidFill>
                <a:latin typeface="Graphik Bold"/>
                <a:cs typeface="Graphik Bold"/>
              </a:rPr>
              <a:t>D</a:t>
            </a:r>
            <a:r>
              <a:rPr sz="3150" b="1" spc="-34" dirty="0">
                <a:solidFill>
                  <a:srgbClr val="FFFFFF"/>
                </a:solidFill>
                <a:latin typeface="Graphik Bold"/>
                <a:cs typeface="Graphik Bold"/>
              </a:rPr>
              <a:t>R</a:t>
            </a:r>
            <a:r>
              <a:rPr sz="3150" b="1" spc="-23" dirty="0">
                <a:solidFill>
                  <a:srgbClr val="FFFFFF"/>
                </a:solidFill>
                <a:latin typeface="Graphik Bold"/>
                <a:cs typeface="Graphik Bold"/>
              </a:rPr>
              <a:t>I</a:t>
            </a:r>
            <a:r>
              <a:rPr sz="3150" b="1" spc="-8" dirty="0">
                <a:solidFill>
                  <a:srgbClr val="FFFFFF"/>
                </a:solidFill>
                <a:latin typeface="Graphik Bold"/>
                <a:cs typeface="Graphik Bold"/>
              </a:rPr>
              <a:t>NG</a:t>
            </a:r>
            <a:endParaRPr sz="3150">
              <a:latin typeface="Graphik Bold"/>
              <a:cs typeface="Graphik Bold"/>
            </a:endParaRPr>
          </a:p>
          <a:p>
            <a:pPr marL="476" algn="ctr">
              <a:lnSpc>
                <a:spcPts val="2138"/>
              </a:lnSpc>
            </a:pPr>
            <a:r>
              <a:rPr sz="1950" b="1" dirty="0">
                <a:solidFill>
                  <a:srgbClr val="FFFFFF"/>
                </a:solidFill>
                <a:latin typeface="Graphik Bold"/>
                <a:cs typeface="Graphik Bold"/>
              </a:rPr>
              <a:t>i </a:t>
            </a:r>
            <a:r>
              <a:rPr sz="1950" b="1" spc="-8" dirty="0">
                <a:solidFill>
                  <a:srgbClr val="FFFFFF"/>
                </a:solidFill>
                <a:latin typeface="Graphik Bold"/>
                <a:cs typeface="Graphik Bold"/>
              </a:rPr>
              <a:t>ett </a:t>
            </a:r>
            <a:r>
              <a:rPr sz="1950" b="1" spc="-30" dirty="0">
                <a:solidFill>
                  <a:srgbClr val="FFFFFF"/>
                </a:solidFill>
                <a:latin typeface="Graphik Bold"/>
                <a:cs typeface="Graphik Bold"/>
              </a:rPr>
              <a:t>av </a:t>
            </a:r>
            <a:r>
              <a:rPr sz="1950" b="1" spc="-4" dirty="0">
                <a:solidFill>
                  <a:srgbClr val="FFFFFF"/>
                </a:solidFill>
                <a:latin typeface="Graphik Bold"/>
                <a:cs typeface="Graphik Bold"/>
              </a:rPr>
              <a:t>de</a:t>
            </a:r>
            <a:r>
              <a:rPr sz="1950" b="1" spc="4" dirty="0">
                <a:solidFill>
                  <a:srgbClr val="FFFFFF"/>
                </a:solidFill>
                <a:latin typeface="Graphik Bold"/>
                <a:cs typeface="Graphik Bold"/>
              </a:rPr>
              <a:t> </a:t>
            </a:r>
            <a:r>
              <a:rPr sz="1950" b="1" spc="-15" dirty="0">
                <a:solidFill>
                  <a:srgbClr val="FFFFFF"/>
                </a:solidFill>
                <a:latin typeface="Graphik Bold"/>
                <a:cs typeface="Graphik Bold"/>
              </a:rPr>
              <a:t>farligaste</a:t>
            </a:r>
            <a:endParaRPr sz="1950">
              <a:latin typeface="Graphik Bold"/>
              <a:cs typeface="Graphik Bold"/>
            </a:endParaRPr>
          </a:p>
          <a:p>
            <a:pPr marL="476" algn="ctr">
              <a:spcBef>
                <a:spcPts val="105"/>
              </a:spcBef>
            </a:pPr>
            <a:r>
              <a:rPr sz="1950" b="1" spc="-11" dirty="0">
                <a:solidFill>
                  <a:srgbClr val="FFFFFF"/>
                </a:solidFill>
                <a:latin typeface="Graphik Bold"/>
                <a:cs typeface="Graphik Bold"/>
              </a:rPr>
              <a:t>länderna </a:t>
            </a:r>
            <a:r>
              <a:rPr sz="1950" b="1" dirty="0">
                <a:solidFill>
                  <a:srgbClr val="FFFFFF"/>
                </a:solidFill>
                <a:latin typeface="Graphik Bold"/>
                <a:cs typeface="Graphik Bold"/>
              </a:rPr>
              <a:t>i</a:t>
            </a:r>
            <a:r>
              <a:rPr sz="1950" b="1" spc="-4" dirty="0">
                <a:solidFill>
                  <a:srgbClr val="FFFFFF"/>
                </a:solidFill>
                <a:latin typeface="Graphik Bold"/>
                <a:cs typeface="Graphik Bold"/>
              </a:rPr>
              <a:t> </a:t>
            </a:r>
            <a:r>
              <a:rPr sz="1950" b="1" spc="-15" dirty="0">
                <a:solidFill>
                  <a:srgbClr val="FFFFFF"/>
                </a:solidFill>
                <a:latin typeface="Graphik Bold"/>
                <a:cs typeface="Graphik Bold"/>
              </a:rPr>
              <a:t>världen.</a:t>
            </a:r>
            <a:endParaRPr sz="1950">
              <a:latin typeface="Graphik Bold"/>
              <a:cs typeface="Graphik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ltLang="sv-SE" sz="3000" u="none" dirty="0"/>
              <a:t>SAKs strategiska plan: </a:t>
            </a:r>
            <a:br>
              <a:rPr lang="sv-SE" altLang="sv-SE" sz="3000" u="none" dirty="0"/>
            </a:br>
            <a:br>
              <a:rPr lang="sv-SE" altLang="sv-SE" sz="3600" dirty="0">
                <a:solidFill>
                  <a:srgbClr val="8D1B3D"/>
                </a:solidFill>
              </a:rPr>
            </a:br>
            <a:endParaRPr lang="en-US" dirty="0">
              <a:solidFill>
                <a:srgbClr val="8D1B3D"/>
              </a:solidFill>
            </a:endParaRPr>
          </a:p>
        </p:txBody>
      </p:sp>
      <p:sp>
        <p:nvSpPr>
          <p:cNvPr id="3" name="Text Placeholder 2"/>
          <p:cNvSpPr>
            <a:spLocks noGrp="1"/>
          </p:cNvSpPr>
          <p:nvPr>
            <p:ph type="body" idx="1"/>
          </p:nvPr>
        </p:nvSpPr>
        <p:spPr>
          <a:xfrm>
            <a:off x="467544" y="1625344"/>
            <a:ext cx="7272808" cy="3210829"/>
          </a:xfrm>
        </p:spPr>
        <p:txBody>
          <a:bodyPr>
            <a:normAutofit fontScale="62500" lnSpcReduction="20000"/>
          </a:bodyPr>
          <a:lstStyle/>
          <a:p>
            <a:pPr marL="0" indent="0">
              <a:buNone/>
            </a:pPr>
            <a:r>
              <a:rPr lang="sv-SE" b="1" dirty="0"/>
              <a:t>SAKs program styrs mot fem strategiska mål: </a:t>
            </a:r>
          </a:p>
          <a:p>
            <a:r>
              <a:rPr lang="sv-SE" dirty="0"/>
              <a:t>Bättre hälsa (mål 1)</a:t>
            </a:r>
          </a:p>
          <a:p>
            <a:r>
              <a:rPr lang="sv-SE" dirty="0"/>
              <a:t>Tillgång till utbildning (mål 2)</a:t>
            </a:r>
          </a:p>
          <a:p>
            <a:r>
              <a:rPr lang="sv-SE" dirty="0"/>
              <a:t>Försörjningsmöjligheter och lokal utveckling (mål 3)</a:t>
            </a:r>
          </a:p>
          <a:p>
            <a:r>
              <a:rPr lang="sv-SE" dirty="0"/>
              <a:t>Folkligt och politiskt engagemang (mål 4)</a:t>
            </a:r>
          </a:p>
          <a:p>
            <a:r>
              <a:rPr lang="sv-SE" dirty="0"/>
              <a:t>Trovärdighet och hållbarhet (mål 5)</a:t>
            </a:r>
          </a:p>
          <a:p>
            <a:pPr marL="0" indent="0">
              <a:buNone/>
            </a:pPr>
            <a:endParaRPr lang="sv-SE" b="1" dirty="0"/>
          </a:p>
          <a:p>
            <a:pPr marL="0" indent="0">
              <a:buNone/>
            </a:pPr>
            <a:r>
              <a:rPr lang="sv-SE" b="1" dirty="0"/>
              <a:t>SAKs arbete omfattar tre strategiska metoder: </a:t>
            </a:r>
          </a:p>
          <a:p>
            <a:r>
              <a:rPr lang="sv-SE" dirty="0"/>
              <a:t>Grundläggande tjänster som till exempel sjukvård och skolor</a:t>
            </a:r>
          </a:p>
          <a:p>
            <a:r>
              <a:rPr lang="sv-SE" dirty="0"/>
              <a:t>Kapacitetsutveckling av till exempel byråd eller lokala myndigheter samt </a:t>
            </a:r>
          </a:p>
          <a:p>
            <a:r>
              <a:rPr lang="sv-SE" dirty="0"/>
              <a:t>Påverkansarbete i Afghanistan, Sverige och internationellt. </a:t>
            </a:r>
          </a:p>
          <a:p>
            <a:pPr marL="0" indent="0">
              <a:buNone/>
            </a:pPr>
            <a:endParaRPr lang="sv-SE" b="1" dirty="0"/>
          </a:p>
          <a:p>
            <a:pPr marL="0" indent="0">
              <a:buNone/>
            </a:pPr>
            <a:r>
              <a:rPr lang="sv-SE" b="1" dirty="0"/>
              <a:t>SAK prioriterar att arbeta i geografiska områden </a:t>
            </a:r>
            <a:r>
              <a:rPr lang="sv-SE" dirty="0"/>
              <a:t>som inte nås av staten eller andra organisationer, och att arbeta med människor som är exkluderade från de möjligheter till vård eller skolgång som eventuellt finns. SAK är en självständig organisation men samarbetar med andra inom det civila samhället lokalt, nationellt och internationellt.</a:t>
            </a:r>
          </a:p>
        </p:txBody>
      </p:sp>
      <p:sp>
        <p:nvSpPr>
          <p:cNvPr id="4" name="Slide Number Placeholder 3"/>
          <p:cNvSpPr>
            <a:spLocks noGrp="1"/>
          </p:cNvSpPr>
          <p:nvPr>
            <p:ph type="sldNum" sz="quarter" idx="11"/>
          </p:nvPr>
        </p:nvSpPr>
        <p:spPr/>
        <p:txBody>
          <a:bodyPr/>
          <a:lstStyle/>
          <a:p>
            <a:fld id="{C6FCCE61-6C8B-0449-AA28-7DD077BDE8A8}" type="slidenum">
              <a:rPr lang="en-US" smtClean="0"/>
              <a:pPr/>
              <a:t>16</a:t>
            </a:fld>
            <a:endParaRPr lang="en-US" dirty="0"/>
          </a:p>
        </p:txBody>
      </p:sp>
    </p:spTree>
    <p:extLst>
      <p:ext uri="{BB962C8B-B14F-4D97-AF65-F5344CB8AC3E}">
        <p14:creationId xmlns:p14="http://schemas.microsoft.com/office/powerpoint/2010/main" val="107336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ltLang="sv-SE" sz="3000" u="none" dirty="0"/>
              <a:t>SAKs program i Afghanistan (2019)</a:t>
            </a:r>
            <a:br>
              <a:rPr lang="sv-SE" altLang="sv-SE" sz="3600" dirty="0">
                <a:solidFill>
                  <a:srgbClr val="8D1B3D"/>
                </a:solidFill>
              </a:rPr>
            </a:br>
            <a:endParaRPr lang="en-US" dirty="0">
              <a:solidFill>
                <a:srgbClr val="8D1B3D"/>
              </a:solidFill>
            </a:endParaRPr>
          </a:p>
        </p:txBody>
      </p:sp>
      <p:sp>
        <p:nvSpPr>
          <p:cNvPr id="3" name="Text Placeholder 2"/>
          <p:cNvSpPr>
            <a:spLocks noGrp="1"/>
          </p:cNvSpPr>
          <p:nvPr>
            <p:ph type="body" idx="1"/>
          </p:nvPr>
        </p:nvSpPr>
        <p:spPr/>
        <p:txBody>
          <a:bodyPr>
            <a:normAutofit fontScale="85000" lnSpcReduction="20000"/>
          </a:bodyPr>
          <a:lstStyle/>
          <a:p>
            <a:pPr>
              <a:defRPr/>
            </a:pPr>
            <a:r>
              <a:rPr lang="sv-SE" altLang="sv-SE" sz="2200" b="1" dirty="0"/>
              <a:t>Utbildning</a:t>
            </a:r>
            <a:r>
              <a:rPr lang="sv-SE" altLang="sv-SE" sz="2200" dirty="0"/>
              <a:t>: 94000 barn i SAKs skolor varav 58% flickor</a:t>
            </a:r>
          </a:p>
          <a:p>
            <a:pPr>
              <a:buFont typeface="Lucida Grande"/>
              <a:buChar char="&gt;"/>
              <a:defRPr/>
            </a:pPr>
            <a:r>
              <a:rPr lang="sv-SE" altLang="sv-SE" sz="2200" b="1" dirty="0"/>
              <a:t>Hälsovård:</a:t>
            </a:r>
            <a:r>
              <a:rPr lang="sv-SE" altLang="sv-SE" sz="2200" dirty="0"/>
              <a:t> mer än 1,6 miljoner patientbesök, 49% kvinnor </a:t>
            </a:r>
          </a:p>
          <a:p>
            <a:pPr>
              <a:buFont typeface="Lucida Grande"/>
              <a:buChar char="&gt;"/>
              <a:defRPr/>
            </a:pPr>
            <a:r>
              <a:rPr lang="sv-SE" altLang="sv-SE" sz="2200" b="1" dirty="0"/>
              <a:t>Rehabilitering av personer med funktionsnedsättning</a:t>
            </a:r>
            <a:r>
              <a:rPr lang="sv-SE" altLang="sv-SE" sz="2200" dirty="0"/>
              <a:t>: Mer än 23 000 personer fick hjälp med sjukgymnastik och ortopedisk hjälpmedel</a:t>
            </a:r>
          </a:p>
          <a:p>
            <a:pPr>
              <a:defRPr/>
            </a:pPr>
            <a:r>
              <a:rPr lang="sv-SE" altLang="sv-SE" sz="2200" b="1" dirty="0"/>
              <a:t>Landsbygdsutveckling: </a:t>
            </a:r>
            <a:r>
              <a:rPr lang="sv-SE" altLang="sv-SE" sz="2200" dirty="0"/>
              <a:t>stött 831 befintliga sparlånekassor samt bildat 224 nya för att ge människor på landsbygden tillgång till mikrolån för att utveckla sin försörjning. SAK stödjer över 1 000 byar genom projektet för lokalstyre och försörjning samt afghanska statens program för lokalstyre. Genom samarbetet genomfördes bland annat 173 infrastrukturprojekt under året.</a:t>
            </a:r>
          </a:p>
          <a:p>
            <a:pPr>
              <a:defRPr/>
            </a:pPr>
            <a:r>
              <a:rPr lang="sv-SE" sz="2200" dirty="0"/>
              <a:t>Anställda i Afghanistan: 5760 varav 99% är afghaner</a:t>
            </a:r>
          </a:p>
          <a:p>
            <a:pPr marL="0" indent="0">
              <a:buNone/>
              <a:defRPr/>
            </a:pPr>
            <a:endParaRPr lang="sv-SE" altLang="sv-SE" sz="2200" dirty="0"/>
          </a:p>
          <a:p>
            <a:endParaRPr lang="en-US" dirty="0">
              <a:solidFill>
                <a:srgbClr val="8D1B3D"/>
              </a:solidFill>
            </a:endParaRPr>
          </a:p>
        </p:txBody>
      </p:sp>
      <p:sp>
        <p:nvSpPr>
          <p:cNvPr id="4" name="Slide Number Placeholder 3"/>
          <p:cNvSpPr>
            <a:spLocks noGrp="1"/>
          </p:cNvSpPr>
          <p:nvPr>
            <p:ph type="sldNum" sz="quarter" idx="11"/>
          </p:nvPr>
        </p:nvSpPr>
        <p:spPr/>
        <p:txBody>
          <a:bodyPr/>
          <a:lstStyle/>
          <a:p>
            <a:fld id="{C6FCCE61-6C8B-0449-AA28-7DD077BDE8A8}" type="slidenum">
              <a:rPr lang="en-US" smtClean="0"/>
              <a:pPr/>
              <a:t>17</a:t>
            </a:fld>
            <a:endParaRPr lang="en-US" dirty="0"/>
          </a:p>
        </p:txBody>
      </p:sp>
    </p:spTree>
    <p:extLst>
      <p:ext uri="{BB962C8B-B14F-4D97-AF65-F5344CB8AC3E}">
        <p14:creationId xmlns:p14="http://schemas.microsoft.com/office/powerpoint/2010/main" val="359845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ltLang="sv-SE" sz="3000" u="none" dirty="0"/>
              <a:t>SAKs målgrupper </a:t>
            </a:r>
            <a:r>
              <a:rPr lang="sv-SE" altLang="sv-SE" dirty="0"/>
              <a:t>i Afghanistan</a:t>
            </a:r>
            <a:r>
              <a:rPr lang="sv-SE" altLang="sv-SE" sz="3000" u="none" dirty="0"/>
              <a:t>: </a:t>
            </a:r>
            <a:br>
              <a:rPr lang="sv-SE" altLang="sv-SE" sz="3000" u="none" dirty="0"/>
            </a:br>
            <a:br>
              <a:rPr lang="sv-SE" altLang="sv-SE" sz="3600" dirty="0">
                <a:solidFill>
                  <a:srgbClr val="8D1B3D"/>
                </a:solidFill>
              </a:rPr>
            </a:br>
            <a:endParaRPr lang="en-US" dirty="0">
              <a:solidFill>
                <a:srgbClr val="8D1B3D"/>
              </a:solidFill>
            </a:endParaRPr>
          </a:p>
        </p:txBody>
      </p:sp>
      <p:sp>
        <p:nvSpPr>
          <p:cNvPr id="3" name="Text Placeholder 2"/>
          <p:cNvSpPr>
            <a:spLocks noGrp="1"/>
          </p:cNvSpPr>
          <p:nvPr>
            <p:ph type="body" idx="1"/>
          </p:nvPr>
        </p:nvSpPr>
        <p:spPr/>
        <p:txBody>
          <a:bodyPr>
            <a:normAutofit/>
          </a:bodyPr>
          <a:lstStyle/>
          <a:p>
            <a:r>
              <a:rPr lang="sv-SE" dirty="0"/>
              <a:t>Kvinnor</a:t>
            </a:r>
          </a:p>
          <a:p>
            <a:r>
              <a:rPr lang="sv-SE" dirty="0"/>
              <a:t>Barn</a:t>
            </a:r>
          </a:p>
          <a:p>
            <a:r>
              <a:rPr lang="sv-SE" dirty="0"/>
              <a:t>Personer med funktionsvariationer </a:t>
            </a:r>
          </a:p>
          <a:p>
            <a:r>
              <a:rPr lang="sv-SE" dirty="0"/>
              <a:t>Internflyktingar</a:t>
            </a:r>
          </a:p>
        </p:txBody>
      </p:sp>
      <p:sp>
        <p:nvSpPr>
          <p:cNvPr id="4" name="Slide Number Placeholder 3"/>
          <p:cNvSpPr>
            <a:spLocks noGrp="1"/>
          </p:cNvSpPr>
          <p:nvPr>
            <p:ph type="sldNum" sz="quarter" idx="11"/>
          </p:nvPr>
        </p:nvSpPr>
        <p:spPr/>
        <p:txBody>
          <a:bodyPr/>
          <a:lstStyle/>
          <a:p>
            <a:fld id="{C6FCCE61-6C8B-0449-AA28-7DD077BDE8A8}" type="slidenum">
              <a:rPr lang="en-US" smtClean="0"/>
              <a:pPr/>
              <a:t>18</a:t>
            </a:fld>
            <a:endParaRPr lang="en-US" dirty="0"/>
          </a:p>
        </p:txBody>
      </p:sp>
    </p:spTree>
    <p:extLst>
      <p:ext uri="{BB962C8B-B14F-4D97-AF65-F5344CB8AC3E}">
        <p14:creationId xmlns:p14="http://schemas.microsoft.com/office/powerpoint/2010/main" val="362773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altLang="sv-SE" b="1" dirty="0"/>
              <a:t>Engagemang i Sverige</a:t>
            </a:r>
            <a:endParaRPr lang="en-US" dirty="0"/>
          </a:p>
        </p:txBody>
      </p:sp>
    </p:spTree>
    <p:extLst>
      <p:ext uri="{BB962C8B-B14F-4D97-AF65-F5344CB8AC3E}">
        <p14:creationId xmlns:p14="http://schemas.microsoft.com/office/powerpoint/2010/main" val="102326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a desert field with a mountain in the background&#10;&#10;Description automatically generated">
            <a:extLst>
              <a:ext uri="{FF2B5EF4-FFF2-40B4-BE49-F238E27FC236}">
                <a16:creationId xmlns:a16="http://schemas.microsoft.com/office/drawing/2014/main" id="{17B88269-BEA3-4FFF-A548-84879EB27E10}"/>
              </a:ext>
            </a:extLst>
          </p:cNvPr>
          <p:cNvPicPr>
            <a:picLocks noGrp="1" noChangeAspect="1"/>
          </p:cNvPicPr>
          <p:nvPr>
            <p:ph idx="1"/>
          </p:nvPr>
        </p:nvPicPr>
        <p:blipFill rotWithShape="1">
          <a:blip r:embed="rId3"/>
          <a:srcRect t="25000"/>
          <a:stretch/>
        </p:blipFill>
        <p:spPr>
          <a:xfrm>
            <a:off x="20" y="-164554"/>
            <a:ext cx="9143980" cy="51434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967164-9775-4B0F-ACD5-D584F077B3E8}"/>
              </a:ext>
            </a:extLst>
          </p:cNvPr>
          <p:cNvSpPr>
            <a:spLocks noGrp="1"/>
          </p:cNvSpPr>
          <p:nvPr>
            <p:ph type="title"/>
          </p:nvPr>
        </p:nvSpPr>
        <p:spPr>
          <a:xfrm>
            <a:off x="392906" y="4097611"/>
            <a:ext cx="8408194" cy="552414"/>
          </a:xfrm>
        </p:spPr>
        <p:txBody>
          <a:bodyPr vert="horz" lIns="91440" tIns="45720" rIns="91440" bIns="45720" rtlCol="0" anchor="ctr">
            <a:normAutofit/>
          </a:bodyPr>
          <a:lstStyle/>
          <a:p>
            <a:pPr algn="ctr" defTabSz="914400">
              <a:lnSpc>
                <a:spcPct val="90000"/>
              </a:lnSpc>
            </a:pPr>
            <a:r>
              <a:rPr lang="en-US" sz="2700" dirty="0">
                <a:solidFill>
                  <a:schemeClr val="tx1">
                    <a:lumMod val="85000"/>
                    <a:lumOff val="15000"/>
                  </a:schemeClr>
                </a:solidFill>
                <a:latin typeface="+mj-lt"/>
                <a:cs typeface="+mj-cs"/>
              </a:rPr>
              <a:t>Afghanistan</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A5EDB4E-8F99-4614-9693-55E5F644396A}"/>
              </a:ext>
            </a:extLst>
          </p:cNvPr>
          <p:cNvSpPr>
            <a:spLocks noGrp="1"/>
          </p:cNvSpPr>
          <p:nvPr>
            <p:ph type="sldNum" sz="quarter" idx="11"/>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C6FCCE61-6C8B-0449-AA28-7DD077BDE8A8}" type="slidenum">
              <a:rPr lang="en-US" sz="1200">
                <a:solidFill>
                  <a:srgbClr val="FFFFFF"/>
                </a:solidFill>
                <a:latin typeface="+mn-lt"/>
                <a:cs typeface="+mn-cs"/>
              </a:rPr>
              <a:pPr>
                <a:lnSpc>
                  <a:spcPct val="90000"/>
                </a:lnSpc>
                <a:spcAft>
                  <a:spcPts val="600"/>
                </a:spcAft>
              </a:pPr>
              <a:t>2</a:t>
            </a:fld>
            <a:endParaRPr lang="en-US" sz="1200">
              <a:solidFill>
                <a:srgbClr val="FFFFFF"/>
              </a:solidFill>
              <a:latin typeface="+mn-lt"/>
              <a:cs typeface="+mn-cs"/>
            </a:endParaRPr>
          </a:p>
        </p:txBody>
      </p:sp>
    </p:spTree>
    <p:extLst>
      <p:ext uri="{BB962C8B-B14F-4D97-AF65-F5344CB8AC3E}">
        <p14:creationId xmlns:p14="http://schemas.microsoft.com/office/powerpoint/2010/main" val="142074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ltLang="sv-SE" sz="3000" u="none" dirty="0"/>
              <a:t>SAK i Sverige:</a:t>
            </a:r>
            <a:br>
              <a:rPr lang="sv-SE" altLang="sv-SE" sz="3000" u="none" dirty="0"/>
            </a:br>
            <a:br>
              <a:rPr lang="sv-SE" altLang="sv-SE" sz="3600" dirty="0">
                <a:solidFill>
                  <a:srgbClr val="8D1B3D"/>
                </a:solidFill>
              </a:rPr>
            </a:br>
            <a:endParaRPr lang="en-US" dirty="0">
              <a:solidFill>
                <a:srgbClr val="8D1B3D"/>
              </a:solidFill>
            </a:endParaRPr>
          </a:p>
        </p:txBody>
      </p:sp>
      <p:sp>
        <p:nvSpPr>
          <p:cNvPr id="3" name="Text Placeholder 2"/>
          <p:cNvSpPr>
            <a:spLocks noGrp="1"/>
          </p:cNvSpPr>
          <p:nvPr>
            <p:ph type="body" idx="1"/>
          </p:nvPr>
        </p:nvSpPr>
        <p:spPr/>
        <p:txBody>
          <a:bodyPr>
            <a:normAutofit/>
          </a:bodyPr>
          <a:lstStyle/>
          <a:p>
            <a:r>
              <a:rPr lang="sv-SE" dirty="0"/>
              <a:t>Medlemmar (2919), i 11 lokalföreningar och temanätverk</a:t>
            </a:r>
          </a:p>
          <a:p>
            <a:r>
              <a:rPr lang="sv-SE" dirty="0"/>
              <a:t>Privata givare (över 6000, (medlemmar kan också vara givare)</a:t>
            </a:r>
          </a:p>
          <a:p>
            <a:r>
              <a:rPr lang="sv-SE" dirty="0"/>
              <a:t>Anställda i Sverige 22</a:t>
            </a:r>
          </a:p>
          <a:p>
            <a:endParaRPr lang="sv-SE" dirty="0"/>
          </a:p>
          <a:p>
            <a:pPr marL="0" indent="0">
              <a:buNone/>
            </a:pPr>
            <a:endParaRPr lang="sv-SE" dirty="0"/>
          </a:p>
          <a:p>
            <a:pPr marL="0" indent="0">
              <a:buNone/>
            </a:pPr>
            <a:endParaRPr lang="sv-SE" dirty="0"/>
          </a:p>
          <a:p>
            <a:pPr marL="0" indent="0">
              <a:buNone/>
            </a:pPr>
            <a:endParaRPr lang="sv-SE" dirty="0"/>
          </a:p>
        </p:txBody>
      </p:sp>
      <p:sp>
        <p:nvSpPr>
          <p:cNvPr id="4" name="Slide Number Placeholder 3"/>
          <p:cNvSpPr>
            <a:spLocks noGrp="1"/>
          </p:cNvSpPr>
          <p:nvPr>
            <p:ph type="sldNum" sz="quarter" idx="11"/>
          </p:nvPr>
        </p:nvSpPr>
        <p:spPr/>
        <p:txBody>
          <a:bodyPr/>
          <a:lstStyle/>
          <a:p>
            <a:fld id="{C6FCCE61-6C8B-0449-AA28-7DD077BDE8A8}" type="slidenum">
              <a:rPr lang="en-US" smtClean="0"/>
              <a:pPr/>
              <a:t>20</a:t>
            </a:fld>
            <a:endParaRPr lang="en-US" dirty="0"/>
          </a:p>
        </p:txBody>
      </p:sp>
    </p:spTree>
    <p:extLst>
      <p:ext uri="{BB962C8B-B14F-4D97-AF65-F5344CB8AC3E}">
        <p14:creationId xmlns:p14="http://schemas.microsoft.com/office/powerpoint/2010/main" val="350545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Vad gör våra aktiva medlemmar?</a:t>
            </a:r>
            <a:br>
              <a:rPr lang="sv-SE" altLang="sv-SE" sz="3000" u="none" dirty="0"/>
            </a:br>
            <a:br>
              <a:rPr lang="sv-SE" altLang="sv-SE" sz="3600" dirty="0">
                <a:solidFill>
                  <a:srgbClr val="8D1B3D"/>
                </a:solidFill>
              </a:rPr>
            </a:br>
            <a:endParaRPr lang="en-US" dirty="0">
              <a:solidFill>
                <a:srgbClr val="8D1B3D"/>
              </a:solidFill>
            </a:endParaRPr>
          </a:p>
        </p:txBody>
      </p:sp>
      <p:sp>
        <p:nvSpPr>
          <p:cNvPr id="3" name="Text Placeholder 2"/>
          <p:cNvSpPr>
            <a:spLocks noGrp="1"/>
          </p:cNvSpPr>
          <p:nvPr>
            <p:ph type="body" idx="1"/>
          </p:nvPr>
        </p:nvSpPr>
        <p:spPr/>
        <p:txBody>
          <a:bodyPr>
            <a:normAutofit/>
          </a:bodyPr>
          <a:lstStyle/>
          <a:p>
            <a:r>
              <a:rPr lang="sv-SE" dirty="0"/>
              <a:t>Sprider kunskap om Afghanistan</a:t>
            </a:r>
          </a:p>
          <a:p>
            <a:r>
              <a:rPr lang="sv-SE" dirty="0"/>
              <a:t>Informerar om SAKs biståndsverksamhet i Afghanistan genom föreläsningar, seminarier och informationsmöten </a:t>
            </a:r>
          </a:p>
          <a:p>
            <a:r>
              <a:rPr lang="sv-SE" dirty="0"/>
              <a:t>Bildar opinion för att främja solidaritet med Afghanistans folk</a:t>
            </a:r>
          </a:p>
          <a:p>
            <a:r>
              <a:rPr lang="sv-SE" dirty="0"/>
              <a:t>Insamling (samla in pengar genom olika aktiviteter)</a:t>
            </a:r>
          </a:p>
          <a:p>
            <a:r>
              <a:rPr lang="sv-SE" dirty="0"/>
              <a:t>Arrangerar kulturevenemang, </a:t>
            </a:r>
            <a:r>
              <a:rPr lang="sv-SE" dirty="0" err="1"/>
              <a:t>bazarer</a:t>
            </a:r>
            <a:r>
              <a:rPr lang="sv-SE" dirty="0"/>
              <a:t>, julmarknader</a:t>
            </a:r>
          </a:p>
          <a:p>
            <a:r>
              <a:rPr lang="sv-SE" dirty="0"/>
              <a:t>Skriver artiklar och göra intervjuer med lokalmedia</a:t>
            </a:r>
            <a:endParaRPr lang="en-SE" dirty="0"/>
          </a:p>
          <a:p>
            <a:endParaRPr lang="sv-SE" dirty="0"/>
          </a:p>
          <a:p>
            <a:pPr marL="0" indent="0">
              <a:buNone/>
            </a:pPr>
            <a:endParaRPr lang="sv-SE" dirty="0"/>
          </a:p>
          <a:p>
            <a:pPr marL="0" indent="0">
              <a:buNone/>
            </a:pPr>
            <a:endParaRPr lang="sv-SE" dirty="0"/>
          </a:p>
          <a:p>
            <a:pPr marL="0" indent="0">
              <a:buNone/>
            </a:pPr>
            <a:endParaRPr lang="sv-SE" dirty="0"/>
          </a:p>
        </p:txBody>
      </p:sp>
      <p:sp>
        <p:nvSpPr>
          <p:cNvPr id="4" name="Slide Number Placeholder 3"/>
          <p:cNvSpPr>
            <a:spLocks noGrp="1"/>
          </p:cNvSpPr>
          <p:nvPr>
            <p:ph type="sldNum" sz="quarter" idx="11"/>
          </p:nvPr>
        </p:nvSpPr>
        <p:spPr/>
        <p:txBody>
          <a:bodyPr/>
          <a:lstStyle/>
          <a:p>
            <a:fld id="{C6FCCE61-6C8B-0449-AA28-7DD077BDE8A8}" type="slidenum">
              <a:rPr lang="en-US" smtClean="0"/>
              <a:pPr/>
              <a:t>21</a:t>
            </a:fld>
            <a:endParaRPr lang="en-US" dirty="0"/>
          </a:p>
        </p:txBody>
      </p:sp>
    </p:spTree>
    <p:extLst>
      <p:ext uri="{BB962C8B-B14F-4D97-AF65-F5344CB8AC3E}">
        <p14:creationId xmlns:p14="http://schemas.microsoft.com/office/powerpoint/2010/main" val="230525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extLst>
              <p:ext uri="{D42A27DB-BD31-4B8C-83A1-F6EECF244321}">
                <p14:modId xmlns:p14="http://schemas.microsoft.com/office/powerpoint/2010/main" val="2224544927"/>
              </p:ext>
            </p:extLst>
          </p:nvPr>
        </p:nvGraphicFramePr>
        <p:xfrm>
          <a:off x="2843808" y="843558"/>
          <a:ext cx="4608512" cy="3888427"/>
        </p:xfrm>
        <a:graphic>
          <a:graphicData uri="http://schemas.openxmlformats.org/drawingml/2006/table">
            <a:tbl>
              <a:tblPr firstRow="1" firstCol="1" bandRow="1">
                <a:tableStyleId>{5C22544A-7EE6-4342-B048-85BDC9FD1C3A}</a:tableStyleId>
              </a:tblPr>
              <a:tblGrid>
                <a:gridCol w="2733864">
                  <a:extLst>
                    <a:ext uri="{9D8B030D-6E8A-4147-A177-3AD203B41FA5}">
                      <a16:colId xmlns:a16="http://schemas.microsoft.com/office/drawing/2014/main" val="20000"/>
                    </a:ext>
                  </a:extLst>
                </a:gridCol>
                <a:gridCol w="1874648">
                  <a:extLst>
                    <a:ext uri="{9D8B030D-6E8A-4147-A177-3AD203B41FA5}">
                      <a16:colId xmlns:a16="http://schemas.microsoft.com/office/drawing/2014/main" val="20001"/>
                    </a:ext>
                  </a:extLst>
                </a:gridCol>
              </a:tblGrid>
              <a:tr h="495213">
                <a:tc>
                  <a:txBody>
                    <a:bodyPr/>
                    <a:lstStyle/>
                    <a:p>
                      <a:pPr>
                        <a:lnSpc>
                          <a:spcPct val="115000"/>
                        </a:lnSpc>
                        <a:spcAft>
                          <a:spcPts val="0"/>
                        </a:spcAft>
                      </a:pPr>
                      <a:r>
                        <a:rPr lang="sv-SE" sz="1400">
                          <a:solidFill>
                            <a:schemeClr val="bg1"/>
                          </a:solidFill>
                          <a:effectLst/>
                          <a:latin typeface="Arial" panose="020B0604020202020204" pitchFamily="34" charset="0"/>
                          <a:cs typeface="Arial" panose="020B0604020202020204" pitchFamily="34" charset="0"/>
                        </a:rPr>
                        <a:t>Lokalföreningar</a:t>
                      </a: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nchor="ctr">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cs typeface="Arial" panose="020B0604020202020204" pitchFamily="34" charset="0"/>
                        </a:rPr>
                        <a:t> </a:t>
                      </a:r>
                      <a:r>
                        <a:rPr lang="sv-SE" sz="1500" dirty="0">
                          <a:solidFill>
                            <a:schemeClr val="bg1"/>
                          </a:solidFill>
                          <a:effectLst/>
                          <a:latin typeface="Arial" panose="020B0604020202020204" pitchFamily="34" charset="0"/>
                          <a:cs typeface="Arial" panose="020B0604020202020204" pitchFamily="34" charset="0"/>
                        </a:rPr>
                        <a:t> </a:t>
                      </a:r>
                      <a:r>
                        <a:rPr lang="sv-SE" sz="1500" b="1" dirty="0">
                          <a:solidFill>
                            <a:schemeClr val="bg1"/>
                          </a:solidFill>
                          <a:effectLst/>
                          <a:latin typeface="Arial" panose="020B0604020202020204" pitchFamily="34" charset="0"/>
                          <a:cs typeface="Arial" panose="020B0604020202020204" pitchFamily="34" charset="0"/>
                        </a:rPr>
                        <a:t>Medlemmar </a:t>
                      </a:r>
                      <a:r>
                        <a:rPr lang="sv-SE" sz="1400" dirty="0">
                          <a:solidFill>
                            <a:schemeClr val="bg1"/>
                          </a:solidFill>
                          <a:effectLst/>
                          <a:latin typeface="Arial" panose="020B0604020202020204" pitchFamily="34" charset="0"/>
                          <a:cs typeface="Arial" panose="020B0604020202020204" pitchFamily="34" charset="0"/>
                        </a:rPr>
                        <a:t>2019</a:t>
                      </a: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nchor="ctr">
                    <a:solidFill>
                      <a:srgbClr val="006EAB"/>
                    </a:solidFill>
                  </a:tcPr>
                </a:tc>
                <a:extLst>
                  <a:ext uri="{0D108BD9-81ED-4DB2-BD59-A6C34878D82A}">
                    <a16:rowId xmlns:a16="http://schemas.microsoft.com/office/drawing/2014/main" val="10000"/>
                  </a:ext>
                </a:extLst>
              </a:tr>
              <a:tr h="207117">
                <a:tc>
                  <a:txBody>
                    <a:bodyPr/>
                    <a:lstStyle/>
                    <a:p>
                      <a:pPr>
                        <a:lnSpc>
                          <a:spcPct val="115000"/>
                        </a:lnSpc>
                        <a:spcAft>
                          <a:spcPts val="0"/>
                        </a:spcAft>
                      </a:pPr>
                      <a:r>
                        <a:rPr lang="sv-SE" sz="1100" dirty="0">
                          <a:solidFill>
                            <a:schemeClr val="bg1"/>
                          </a:solidFill>
                          <a:effectLst/>
                          <a:latin typeface="Arial" panose="020B0604020202020204" pitchFamily="34" charset="0"/>
                          <a:cs typeface="Arial" panose="020B0604020202020204" pitchFamily="34" charset="0"/>
                        </a:rPr>
                        <a:t> </a:t>
                      </a:r>
                      <a:endParaRPr lang="sv-SE" sz="11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100" dirty="0">
                          <a:solidFill>
                            <a:schemeClr val="bg1"/>
                          </a:solidFill>
                          <a:effectLst/>
                          <a:latin typeface="Arial" panose="020B0604020202020204" pitchFamily="34" charset="0"/>
                          <a:cs typeface="Arial" panose="020B0604020202020204" pitchFamily="34" charset="0"/>
                        </a:rPr>
                        <a:t> </a:t>
                      </a:r>
                      <a:endParaRPr lang="sv-SE" sz="1100" b="1"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extLst>
                  <a:ext uri="{0D108BD9-81ED-4DB2-BD59-A6C34878D82A}">
                    <a16:rowId xmlns:a16="http://schemas.microsoft.com/office/drawing/2014/main" val="10001"/>
                  </a:ext>
                </a:extLst>
              </a:tr>
              <a:tr h="247270">
                <a:tc>
                  <a:txBody>
                    <a:bodyPr/>
                    <a:lstStyle/>
                    <a:p>
                      <a:pPr>
                        <a:lnSpc>
                          <a:spcPct val="115000"/>
                        </a:lnSpc>
                        <a:spcAft>
                          <a:spcPts val="0"/>
                        </a:spcAft>
                      </a:pPr>
                      <a:r>
                        <a:rPr lang="sv-SE" sz="1400" dirty="0">
                          <a:solidFill>
                            <a:schemeClr val="bg1"/>
                          </a:solidFill>
                          <a:effectLst/>
                          <a:latin typeface="Arial" panose="020B0604020202020204" pitchFamily="34" charset="0"/>
                          <a:cs typeface="Arial" panose="020B0604020202020204" pitchFamily="34" charset="0"/>
                        </a:rPr>
                        <a:t>SAK total</a:t>
                      </a: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b="1" dirty="0">
                          <a:solidFill>
                            <a:schemeClr val="bg1"/>
                          </a:solidFill>
                          <a:effectLst/>
                          <a:latin typeface="Arial" panose="020B0604020202020204" pitchFamily="34" charset="0"/>
                          <a:cs typeface="Arial" panose="020B0604020202020204" pitchFamily="34" charset="0"/>
                        </a:rPr>
                        <a:t>2919</a:t>
                      </a:r>
                      <a:endParaRPr lang="sv-SE" sz="1400" b="1"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extLst>
                  <a:ext uri="{0D108BD9-81ED-4DB2-BD59-A6C34878D82A}">
                    <a16:rowId xmlns:a16="http://schemas.microsoft.com/office/drawing/2014/main" val="10002"/>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Göteborg</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ea typeface="Calibri"/>
                          <a:cs typeface="Arial" panose="020B0604020202020204" pitchFamily="34" charset="0"/>
                        </a:rPr>
                        <a:t>528</a:t>
                      </a:r>
                    </a:p>
                  </a:txBody>
                  <a:tcPr marL="30753" marR="30753" marT="0" marB="0">
                    <a:solidFill>
                      <a:srgbClr val="006EAB"/>
                    </a:solidFill>
                  </a:tcPr>
                </a:tc>
                <a:extLst>
                  <a:ext uri="{0D108BD9-81ED-4DB2-BD59-A6C34878D82A}">
                    <a16:rowId xmlns:a16="http://schemas.microsoft.com/office/drawing/2014/main" val="10003"/>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Lund</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ea typeface="Calibri"/>
                          <a:cs typeface="Arial" panose="020B0604020202020204" pitchFamily="34" charset="0"/>
                        </a:rPr>
                        <a:t>284</a:t>
                      </a:r>
                    </a:p>
                  </a:txBody>
                  <a:tcPr marL="30753" marR="30753" marT="0" marB="0">
                    <a:solidFill>
                      <a:srgbClr val="006EAB"/>
                    </a:solidFill>
                  </a:tcPr>
                </a:tc>
                <a:extLst>
                  <a:ext uri="{0D108BD9-81ED-4DB2-BD59-A6C34878D82A}">
                    <a16:rowId xmlns:a16="http://schemas.microsoft.com/office/drawing/2014/main" val="10005"/>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Malmö</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ea typeface="Calibri"/>
                          <a:cs typeface="Arial" panose="020B0604020202020204" pitchFamily="34" charset="0"/>
                        </a:rPr>
                        <a:t>194</a:t>
                      </a:r>
                    </a:p>
                  </a:txBody>
                  <a:tcPr marL="30753" marR="30753" marT="0" marB="0">
                    <a:solidFill>
                      <a:srgbClr val="006EAB"/>
                    </a:solidFill>
                  </a:tcPr>
                </a:tc>
                <a:extLst>
                  <a:ext uri="{0D108BD9-81ED-4DB2-BD59-A6C34878D82A}">
                    <a16:rowId xmlns:a16="http://schemas.microsoft.com/office/drawing/2014/main" val="10006"/>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Skellefteå</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cs typeface="Arial" panose="020B0604020202020204" pitchFamily="34" charset="0"/>
                        </a:rPr>
                        <a:t>119</a:t>
                      </a: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extLst>
                  <a:ext uri="{0D108BD9-81ED-4DB2-BD59-A6C34878D82A}">
                    <a16:rowId xmlns:a16="http://schemas.microsoft.com/office/drawing/2014/main" val="10007"/>
                  </a:ext>
                </a:extLst>
              </a:tr>
              <a:tr h="218857">
                <a:tc>
                  <a:txBody>
                    <a:bodyPr/>
                    <a:lstStyle/>
                    <a:p>
                      <a:pPr algn="l">
                        <a:lnSpc>
                          <a:spcPct val="100000"/>
                        </a:lnSpc>
                        <a:spcAft>
                          <a:spcPts val="0"/>
                        </a:spcAft>
                      </a:pPr>
                      <a:r>
                        <a:rPr lang="sv-SE" sz="1400" b="0" dirty="0">
                          <a:solidFill>
                            <a:schemeClr val="bg1"/>
                          </a:solidFill>
                          <a:effectLst/>
                          <a:latin typeface="Arial" panose="020B0604020202020204" pitchFamily="34" charset="0"/>
                          <a:cs typeface="Arial" panose="020B0604020202020204" pitchFamily="34" charset="0"/>
                        </a:rPr>
                        <a:t>Skövde Skaraborg</a:t>
                      </a:r>
                    </a:p>
                  </a:txBody>
                  <a:tcPr marL="30753" marR="30753" marT="0" marB="0">
                    <a:solidFill>
                      <a:srgbClr val="006EAB"/>
                    </a:solidFill>
                  </a:tcPr>
                </a:tc>
                <a:tc>
                  <a:txBody>
                    <a:bodyPr/>
                    <a:lstStyle/>
                    <a:p>
                      <a:pPr algn="ctr">
                        <a:lnSpc>
                          <a:spcPct val="100000"/>
                        </a:lnSpc>
                        <a:spcAft>
                          <a:spcPts val="0"/>
                        </a:spcAft>
                      </a:pPr>
                      <a:r>
                        <a:rPr lang="sv-SE" sz="1400" dirty="0">
                          <a:solidFill>
                            <a:schemeClr val="bg1"/>
                          </a:solidFill>
                          <a:effectLst/>
                          <a:latin typeface="Arial" panose="020B0604020202020204" pitchFamily="34" charset="0"/>
                          <a:ea typeface="Calibri"/>
                          <a:cs typeface="Arial" panose="020B0604020202020204" pitchFamily="34" charset="0"/>
                        </a:rPr>
                        <a:t>221</a:t>
                      </a:r>
                    </a:p>
                  </a:txBody>
                  <a:tcPr marL="30753" marR="30753" marT="0" marB="0">
                    <a:solidFill>
                      <a:srgbClr val="006EAB"/>
                    </a:solidFill>
                  </a:tcPr>
                </a:tc>
                <a:extLst>
                  <a:ext uri="{0D108BD9-81ED-4DB2-BD59-A6C34878D82A}">
                    <a16:rowId xmlns:a16="http://schemas.microsoft.com/office/drawing/2014/main" val="10008"/>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Stockholm</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ea typeface="Calibri"/>
                          <a:cs typeface="Arial" panose="020B0604020202020204" pitchFamily="34" charset="0"/>
                        </a:rPr>
                        <a:t>941</a:t>
                      </a:r>
                    </a:p>
                  </a:txBody>
                  <a:tcPr marL="30753" marR="30753" marT="0" marB="0">
                    <a:solidFill>
                      <a:srgbClr val="006EAB"/>
                    </a:solidFill>
                  </a:tcPr>
                </a:tc>
                <a:extLst>
                  <a:ext uri="{0D108BD9-81ED-4DB2-BD59-A6C34878D82A}">
                    <a16:rowId xmlns:a16="http://schemas.microsoft.com/office/drawing/2014/main" val="10009"/>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Sundsvall</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ea typeface="Calibri"/>
                          <a:cs typeface="Arial" panose="020B0604020202020204" pitchFamily="34" charset="0"/>
                        </a:rPr>
                        <a:t>75</a:t>
                      </a:r>
                    </a:p>
                  </a:txBody>
                  <a:tcPr marL="30753" marR="30753" marT="0" marB="0">
                    <a:solidFill>
                      <a:srgbClr val="006EAB"/>
                    </a:solidFill>
                  </a:tcPr>
                </a:tc>
                <a:extLst>
                  <a:ext uri="{0D108BD9-81ED-4DB2-BD59-A6C34878D82A}">
                    <a16:rowId xmlns:a16="http://schemas.microsoft.com/office/drawing/2014/main" val="10010"/>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Södertälje</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cs typeface="Arial" panose="020B0604020202020204" pitchFamily="34" charset="0"/>
                        </a:rPr>
                        <a:t>183</a:t>
                      </a: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extLst>
                  <a:ext uri="{0D108BD9-81ED-4DB2-BD59-A6C34878D82A}">
                    <a16:rowId xmlns:a16="http://schemas.microsoft.com/office/drawing/2014/main" val="10011"/>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Uppsala</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ea typeface="+mn-ea"/>
                          <a:cs typeface="Arial" panose="020B0604020202020204" pitchFamily="34" charset="0"/>
                        </a:rPr>
                        <a:t>254</a:t>
                      </a: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extLst>
                  <a:ext uri="{0D108BD9-81ED-4DB2-BD59-A6C34878D82A}">
                    <a16:rowId xmlns:a16="http://schemas.microsoft.com/office/drawing/2014/main" val="10012"/>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Vänersborg</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cs typeface="Arial" panose="020B0604020202020204" pitchFamily="34" charset="0"/>
                        </a:rPr>
                        <a:t>146</a:t>
                      </a: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extLst>
                  <a:ext uri="{0D108BD9-81ED-4DB2-BD59-A6C34878D82A}">
                    <a16:rowId xmlns:a16="http://schemas.microsoft.com/office/drawing/2014/main" val="10013"/>
                  </a:ext>
                </a:extLst>
              </a:tr>
              <a:tr h="247270">
                <a:tc>
                  <a:txBody>
                    <a:bodyPr/>
                    <a:lstStyle/>
                    <a:p>
                      <a:pPr>
                        <a:lnSpc>
                          <a:spcPct val="115000"/>
                        </a:lnSpc>
                        <a:spcAft>
                          <a:spcPts val="0"/>
                        </a:spcAft>
                      </a:pPr>
                      <a:r>
                        <a:rPr lang="sv-SE" sz="1400" b="0" dirty="0">
                          <a:solidFill>
                            <a:schemeClr val="bg1"/>
                          </a:solidFill>
                          <a:effectLst/>
                          <a:latin typeface="Arial" panose="020B0604020202020204" pitchFamily="34" charset="0"/>
                          <a:cs typeface="Arial" panose="020B0604020202020204" pitchFamily="34" charset="0"/>
                        </a:rPr>
                        <a:t>Växjö Småland</a:t>
                      </a: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r>
                        <a:rPr lang="sv-SE" sz="1400" dirty="0">
                          <a:solidFill>
                            <a:schemeClr val="bg1"/>
                          </a:solidFill>
                          <a:effectLst/>
                          <a:latin typeface="Arial" panose="020B0604020202020204" pitchFamily="34" charset="0"/>
                          <a:cs typeface="Arial" panose="020B0604020202020204" pitchFamily="34" charset="0"/>
                        </a:rPr>
                        <a:t>122</a:t>
                      </a: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extLst>
                  <a:ext uri="{0D108BD9-81ED-4DB2-BD59-A6C34878D82A}">
                    <a16:rowId xmlns:a16="http://schemas.microsoft.com/office/drawing/2014/main" val="10014"/>
                  </a:ext>
                </a:extLst>
              </a:tr>
              <a:tr h="247270">
                <a:tc>
                  <a:txBody>
                    <a:bodyPr/>
                    <a:lstStyle/>
                    <a:p>
                      <a:pPr>
                        <a:lnSpc>
                          <a:spcPct val="115000"/>
                        </a:lnSpc>
                        <a:spcAft>
                          <a:spcPts val="0"/>
                        </a:spcAft>
                      </a:pPr>
                      <a:endParaRPr lang="sv-SE" sz="1400" b="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tc>
                  <a:txBody>
                    <a:bodyPr/>
                    <a:lstStyle/>
                    <a:p>
                      <a:pPr algn="ctr">
                        <a:lnSpc>
                          <a:spcPct val="115000"/>
                        </a:lnSpc>
                        <a:spcAft>
                          <a:spcPts val="0"/>
                        </a:spcAft>
                      </a:pPr>
                      <a:endParaRPr lang="sv-SE" sz="1400" dirty="0">
                        <a:solidFill>
                          <a:schemeClr val="bg1"/>
                        </a:solidFill>
                        <a:effectLst/>
                        <a:latin typeface="Arial" panose="020B0604020202020204" pitchFamily="34" charset="0"/>
                        <a:ea typeface="Calibri"/>
                        <a:cs typeface="Arial" panose="020B0604020202020204" pitchFamily="34" charset="0"/>
                      </a:endParaRPr>
                    </a:p>
                  </a:txBody>
                  <a:tcPr marL="30753" marR="30753" marT="0" marB="0">
                    <a:solidFill>
                      <a:srgbClr val="006EAB"/>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932177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9C2AD9-A15B-46D9-B31A-521B08B29FEB}"/>
              </a:ext>
            </a:extLst>
          </p:cNvPr>
          <p:cNvSpPr>
            <a:spLocks noGrp="1"/>
          </p:cNvSpPr>
          <p:nvPr>
            <p:ph sz="half" idx="1"/>
          </p:nvPr>
        </p:nvSpPr>
        <p:spPr>
          <a:xfrm>
            <a:off x="323528" y="1563638"/>
            <a:ext cx="4824536" cy="2613864"/>
          </a:xfrm>
        </p:spPr>
        <p:txBody>
          <a:bodyPr/>
          <a:lstStyle/>
          <a:p>
            <a:pPr marL="0" indent="0" algn="ctr">
              <a:buNone/>
            </a:pPr>
            <a:r>
              <a:rPr lang="sv-SE" b="1" dirty="0"/>
              <a:t>Bli medlem</a:t>
            </a:r>
          </a:p>
          <a:p>
            <a:pPr marL="0" indent="0" algn="ctr">
              <a:buNone/>
            </a:pPr>
            <a:r>
              <a:rPr lang="sv-SE" dirty="0" err="1"/>
              <a:t>Swisha</a:t>
            </a:r>
            <a:r>
              <a:rPr lang="sv-SE" dirty="0"/>
              <a:t> till </a:t>
            </a:r>
            <a:r>
              <a:rPr lang="sv-SE" i="1" dirty="0"/>
              <a:t>900 78 08</a:t>
            </a:r>
            <a:br>
              <a:rPr lang="sv-SE" dirty="0"/>
            </a:br>
            <a:r>
              <a:rPr lang="sv-SE" dirty="0"/>
              <a:t>Avgiften är 280 kr för vuxen</a:t>
            </a:r>
          </a:p>
          <a:p>
            <a:pPr marL="0" indent="0" algn="ctr">
              <a:buNone/>
            </a:pPr>
            <a:r>
              <a:rPr lang="sv-SE" dirty="0"/>
              <a:t>120 kr för dig under 25 år eller studerande</a:t>
            </a:r>
            <a:br>
              <a:rPr lang="sv-SE" dirty="0"/>
            </a:br>
            <a:r>
              <a:rPr lang="sv-SE" dirty="0"/>
              <a:t>Skriv </a:t>
            </a:r>
            <a:r>
              <a:rPr lang="sv-SE" i="1" dirty="0"/>
              <a:t>"medlem" </a:t>
            </a:r>
            <a:r>
              <a:rPr lang="sv-SE" dirty="0"/>
              <a:t>och </a:t>
            </a:r>
            <a:r>
              <a:rPr lang="sv-SE" i="1" dirty="0"/>
              <a:t>Ditt namn </a:t>
            </a:r>
            <a:r>
              <a:rPr lang="sv-SE" dirty="0"/>
              <a:t>i meddelandefältet </a:t>
            </a:r>
          </a:p>
          <a:p>
            <a:endParaRPr lang="sv-SE" dirty="0"/>
          </a:p>
        </p:txBody>
      </p:sp>
      <p:sp>
        <p:nvSpPr>
          <p:cNvPr id="3" name="Content Placeholder 2">
            <a:extLst>
              <a:ext uri="{FF2B5EF4-FFF2-40B4-BE49-F238E27FC236}">
                <a16:creationId xmlns:a16="http://schemas.microsoft.com/office/drawing/2014/main" id="{9BA825A7-E4B7-448A-9344-347AEF905D45}"/>
              </a:ext>
            </a:extLst>
          </p:cNvPr>
          <p:cNvSpPr>
            <a:spLocks noGrp="1"/>
          </p:cNvSpPr>
          <p:nvPr>
            <p:ph sz="half" idx="2"/>
          </p:nvPr>
        </p:nvSpPr>
        <p:spPr>
          <a:xfrm>
            <a:off x="5652120" y="1563639"/>
            <a:ext cx="2823932" cy="2546320"/>
          </a:xfrm>
        </p:spPr>
        <p:txBody>
          <a:bodyPr/>
          <a:lstStyle/>
          <a:p>
            <a:pPr marL="0" indent="0" algn="ctr">
              <a:buNone/>
            </a:pPr>
            <a:r>
              <a:rPr lang="sv-SE" b="1" dirty="0"/>
              <a:t>Ge en gåva nu!</a:t>
            </a:r>
          </a:p>
          <a:p>
            <a:pPr marL="0" indent="0" algn="ctr">
              <a:buNone/>
            </a:pPr>
            <a:r>
              <a:rPr lang="sv-SE" dirty="0" err="1"/>
              <a:t>Swisha</a:t>
            </a:r>
            <a:r>
              <a:rPr lang="sv-SE" dirty="0"/>
              <a:t> valfritt belopp till nummer </a:t>
            </a:r>
            <a:r>
              <a:rPr lang="sv-SE" i="1" dirty="0"/>
              <a:t>900 78 08</a:t>
            </a:r>
          </a:p>
          <a:p>
            <a:pPr marL="0" indent="0" algn="ctr">
              <a:buNone/>
            </a:pPr>
            <a:r>
              <a:rPr lang="sv-SE" dirty="0"/>
              <a:t>eller gå in på</a:t>
            </a:r>
          </a:p>
          <a:p>
            <a:pPr marL="0" indent="0" algn="ctr">
              <a:buNone/>
            </a:pPr>
            <a:r>
              <a:rPr lang="sv-SE" i="1" dirty="0"/>
              <a:t>sak.se/stod-oss</a:t>
            </a:r>
          </a:p>
          <a:p>
            <a:endParaRPr lang="sv-SE" dirty="0"/>
          </a:p>
        </p:txBody>
      </p:sp>
      <p:sp>
        <p:nvSpPr>
          <p:cNvPr id="4" name="Slide Number Placeholder 3">
            <a:extLst>
              <a:ext uri="{FF2B5EF4-FFF2-40B4-BE49-F238E27FC236}">
                <a16:creationId xmlns:a16="http://schemas.microsoft.com/office/drawing/2014/main" id="{75148D70-E128-4C92-8E87-9AB6ACB81E69}"/>
              </a:ext>
            </a:extLst>
          </p:cNvPr>
          <p:cNvSpPr>
            <a:spLocks noGrp="1"/>
          </p:cNvSpPr>
          <p:nvPr>
            <p:ph type="sldNum" sz="quarter" idx="11"/>
          </p:nvPr>
        </p:nvSpPr>
        <p:spPr/>
        <p:txBody>
          <a:bodyPr/>
          <a:lstStyle/>
          <a:p>
            <a:fld id="{C6FCCE61-6C8B-0449-AA28-7DD077BDE8A8}" type="slidenum">
              <a:rPr lang="en-US" smtClean="0"/>
              <a:pPr/>
              <a:t>23</a:t>
            </a:fld>
            <a:endParaRPr lang="en-US" dirty="0"/>
          </a:p>
        </p:txBody>
      </p:sp>
      <p:sp>
        <p:nvSpPr>
          <p:cNvPr id="5" name="Title 4">
            <a:extLst>
              <a:ext uri="{FF2B5EF4-FFF2-40B4-BE49-F238E27FC236}">
                <a16:creationId xmlns:a16="http://schemas.microsoft.com/office/drawing/2014/main" id="{625ED99A-4007-4D5A-BFB7-D6D5D86C0C59}"/>
              </a:ext>
            </a:extLst>
          </p:cNvPr>
          <p:cNvSpPr>
            <a:spLocks noGrp="1"/>
          </p:cNvSpPr>
          <p:nvPr>
            <p:ph type="title"/>
          </p:nvPr>
        </p:nvSpPr>
        <p:spPr/>
        <p:txBody>
          <a:bodyPr/>
          <a:lstStyle/>
          <a:p>
            <a:pPr algn="ctr"/>
            <a:r>
              <a:rPr lang="sv-SE" sz="2400" dirty="0">
                <a:latin typeface="Graphik Regular" panose="020B0503030202060203" pitchFamily="34" charset="0"/>
              </a:rPr>
              <a:t>Vi är ingenting utan våra medlemmar och givare!</a:t>
            </a:r>
            <a:br>
              <a:rPr lang="sv-SE" dirty="0">
                <a:latin typeface="Graphik Regular" panose="020B0503030202060203" pitchFamily="34" charset="0"/>
              </a:rPr>
            </a:br>
            <a:endParaRPr lang="sv-SE" dirty="0"/>
          </a:p>
        </p:txBody>
      </p:sp>
      <p:sp>
        <p:nvSpPr>
          <p:cNvPr id="6" name="Rectangle 5">
            <a:extLst>
              <a:ext uri="{FF2B5EF4-FFF2-40B4-BE49-F238E27FC236}">
                <a16:creationId xmlns:a16="http://schemas.microsoft.com/office/drawing/2014/main" id="{DF306391-AF36-4251-BA42-9EF9700F24AB}"/>
              </a:ext>
            </a:extLst>
          </p:cNvPr>
          <p:cNvSpPr/>
          <p:nvPr/>
        </p:nvSpPr>
        <p:spPr>
          <a:xfrm>
            <a:off x="4342098" y="3939902"/>
            <a:ext cx="1280800" cy="707886"/>
          </a:xfrm>
          <a:prstGeom prst="rect">
            <a:avLst/>
          </a:prstGeom>
        </p:spPr>
        <p:txBody>
          <a:bodyPr wrap="none">
            <a:spAutoFit/>
          </a:bodyPr>
          <a:lstStyle/>
          <a:p>
            <a:pPr algn="ctr"/>
            <a:r>
              <a:rPr lang="sv-SE" sz="4000" b="1" dirty="0">
                <a:solidFill>
                  <a:srgbClr val="006983"/>
                </a:solidFill>
              </a:rPr>
              <a:t>Tack!</a:t>
            </a:r>
          </a:p>
        </p:txBody>
      </p:sp>
    </p:spTree>
    <p:extLst>
      <p:ext uri="{BB962C8B-B14F-4D97-AF65-F5344CB8AC3E}">
        <p14:creationId xmlns:p14="http://schemas.microsoft.com/office/powerpoint/2010/main" val="321694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914662"/>
            <a:ext cx="6912744" cy="504960"/>
          </a:xfrm>
        </p:spPr>
        <p:txBody>
          <a:bodyPr/>
          <a:lstStyle/>
          <a:p>
            <a:r>
              <a:rPr lang="en-US" sz="3000" u="none" dirty="0">
                <a:latin typeface="Graphik BOLD"/>
                <a:cs typeface="Graphik BOLD"/>
              </a:rPr>
              <a:t>Afghanistan</a:t>
            </a:r>
          </a:p>
        </p:txBody>
      </p:sp>
      <p:sp>
        <p:nvSpPr>
          <p:cNvPr id="3" name="Text Placeholder 2"/>
          <p:cNvSpPr>
            <a:spLocks noGrp="1"/>
          </p:cNvSpPr>
          <p:nvPr>
            <p:ph type="body" idx="1"/>
          </p:nvPr>
        </p:nvSpPr>
        <p:spPr>
          <a:xfrm>
            <a:off x="467544" y="1625344"/>
            <a:ext cx="4752528" cy="3210829"/>
          </a:xfrm>
        </p:spPr>
        <p:txBody>
          <a:bodyPr>
            <a:normAutofit fontScale="92500" lnSpcReduction="20000"/>
          </a:bodyPr>
          <a:lstStyle/>
          <a:p>
            <a:pPr>
              <a:lnSpc>
                <a:spcPct val="130000"/>
              </a:lnSpc>
              <a:defRPr/>
            </a:pPr>
            <a:r>
              <a:rPr lang="sv-SE" altLang="sv-SE" sz="2200" dirty="0"/>
              <a:t>Till ytan ca 50% större än Sverige</a:t>
            </a:r>
          </a:p>
          <a:p>
            <a:pPr>
              <a:lnSpc>
                <a:spcPct val="130000"/>
              </a:lnSpc>
              <a:defRPr/>
            </a:pPr>
            <a:r>
              <a:rPr lang="sv-SE" altLang="sv-SE" sz="2200" dirty="0"/>
              <a:t>ca 30-35 miljoner invånare </a:t>
            </a:r>
          </a:p>
          <a:p>
            <a:pPr>
              <a:lnSpc>
                <a:spcPct val="130000"/>
              </a:lnSpc>
              <a:defRPr/>
            </a:pPr>
            <a:r>
              <a:rPr lang="sv-SE" altLang="sv-SE" sz="2200" dirty="0"/>
              <a:t>Ca 65% bor på landsbygden</a:t>
            </a:r>
          </a:p>
          <a:p>
            <a:pPr>
              <a:lnSpc>
                <a:spcPct val="130000"/>
              </a:lnSpc>
              <a:defRPr/>
            </a:pPr>
            <a:r>
              <a:rPr lang="sv-SE" altLang="sv-SE" sz="2200" dirty="0"/>
              <a:t> ca 47% under 15 år </a:t>
            </a:r>
          </a:p>
          <a:p>
            <a:pPr>
              <a:lnSpc>
                <a:spcPct val="130000"/>
              </a:lnSpc>
              <a:defRPr/>
            </a:pPr>
            <a:r>
              <a:rPr lang="sv-SE" altLang="sv-SE" sz="2200" dirty="0"/>
              <a:t>Naturtillgångar: naturgas, kol, järn, koppar, mineraler</a:t>
            </a:r>
          </a:p>
          <a:p>
            <a:pPr>
              <a:lnSpc>
                <a:spcPct val="130000"/>
              </a:lnSpc>
              <a:defRPr/>
            </a:pPr>
            <a:r>
              <a:rPr lang="sv-SE" altLang="sv-SE" sz="2200" dirty="0"/>
              <a:t>Försörjning: jordbruk, boskap, frukt och nötter, mattor, ull och fårskinn.</a:t>
            </a:r>
          </a:p>
          <a:p>
            <a:pPr>
              <a:lnSpc>
                <a:spcPct val="80000"/>
              </a:lnSpc>
              <a:buFontTx/>
              <a:buChar char="•"/>
              <a:defRPr/>
            </a:pPr>
            <a:endParaRPr lang="sv-SE" altLang="sv-SE" dirty="0"/>
          </a:p>
          <a:p>
            <a:endParaRPr lang="en-US" dirty="0"/>
          </a:p>
        </p:txBody>
      </p:sp>
      <p:sp>
        <p:nvSpPr>
          <p:cNvPr id="2" name="Slide Number Placeholder 1"/>
          <p:cNvSpPr>
            <a:spLocks noGrp="1"/>
          </p:cNvSpPr>
          <p:nvPr>
            <p:ph type="sldNum" sz="quarter" idx="11"/>
          </p:nvPr>
        </p:nvSpPr>
        <p:spPr/>
        <p:txBody>
          <a:bodyPr/>
          <a:lstStyle/>
          <a:p>
            <a:fld id="{C6FCCE61-6C8B-0449-AA28-7DD077BDE8A8}" type="slidenum">
              <a:rPr lang="en-US" smtClean="0"/>
              <a:pPr/>
              <a:t>3</a:t>
            </a:fld>
            <a:endParaRPr lang="en-US" dirty="0"/>
          </a:p>
        </p:txBody>
      </p:sp>
      <p:pic>
        <p:nvPicPr>
          <p:cNvPr id="7" name="Bildobjekt 7" descr="Norden och Afghanistan">
            <a:extLst>
              <a:ext uri="{FF2B5EF4-FFF2-40B4-BE49-F238E27FC236}">
                <a16:creationId xmlns:a16="http://schemas.microsoft.com/office/drawing/2014/main" id="{59BB8048-D323-44E0-80AE-E2C0C985805F}"/>
              </a:ext>
            </a:extLst>
          </p:cNvPr>
          <p:cNvPicPr>
            <a:picLocks noGrp="1" noChangeAspect="1"/>
          </p:cNvPicPr>
          <p:nvPr isPhoto="1"/>
        </p:nvPicPr>
        <p:blipFill>
          <a:blip r:embed="rId3" cstate="email">
            <a:lum/>
            <a:extLst>
              <a:ext uri="{28A0092B-C50C-407E-A947-70E740481C1C}">
                <a14:useLocalDpi xmlns:a14="http://schemas.microsoft.com/office/drawing/2010/main" val="0"/>
              </a:ext>
            </a:extLst>
          </a:blip>
          <a:stretch>
            <a:fillRect/>
          </a:stretch>
        </p:blipFill>
        <p:spPr>
          <a:xfrm>
            <a:off x="4932040" y="-55078"/>
            <a:ext cx="4464496" cy="5219116"/>
          </a:xfrm>
          <a:prstGeom prst="rect">
            <a:avLst/>
          </a:prstGeom>
        </p:spPr>
      </p:pic>
    </p:spTree>
    <p:extLst>
      <p:ext uri="{BB962C8B-B14F-4D97-AF65-F5344CB8AC3E}">
        <p14:creationId xmlns:p14="http://schemas.microsoft.com/office/powerpoint/2010/main" val="10825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914662"/>
            <a:ext cx="6912744" cy="504960"/>
          </a:xfrm>
        </p:spPr>
        <p:txBody>
          <a:bodyPr/>
          <a:lstStyle/>
          <a:p>
            <a:r>
              <a:rPr lang="en-US" sz="3000" u="none" dirty="0">
                <a:latin typeface="Graphik BOLD"/>
                <a:cs typeface="Graphik BOLD"/>
              </a:rPr>
              <a:t>Afghanistans historia </a:t>
            </a:r>
            <a:r>
              <a:rPr lang="en-US" sz="3000" u="none" dirty="0" err="1">
                <a:latin typeface="Graphik BOLD"/>
                <a:cs typeface="Graphik BOLD"/>
              </a:rPr>
              <a:t>i</a:t>
            </a:r>
            <a:r>
              <a:rPr lang="en-US" sz="3000" u="none" dirty="0">
                <a:latin typeface="Graphik BOLD"/>
                <a:cs typeface="Graphik BOLD"/>
              </a:rPr>
              <a:t> korthet</a:t>
            </a:r>
          </a:p>
        </p:txBody>
      </p:sp>
      <p:sp>
        <p:nvSpPr>
          <p:cNvPr id="3" name="Text Placeholder 2"/>
          <p:cNvSpPr>
            <a:spLocks noGrp="1"/>
          </p:cNvSpPr>
          <p:nvPr>
            <p:ph type="body" idx="1"/>
          </p:nvPr>
        </p:nvSpPr>
        <p:spPr>
          <a:xfrm>
            <a:off x="467544" y="1625344"/>
            <a:ext cx="7272808" cy="3210829"/>
          </a:xfrm>
        </p:spPr>
        <p:txBody>
          <a:bodyPr>
            <a:normAutofit fontScale="92500"/>
          </a:bodyPr>
          <a:lstStyle/>
          <a:p>
            <a:r>
              <a:rPr lang="sv-SE" sz="2400" dirty="0"/>
              <a:t>Afghanistan som vi känner till idag grundas 1747 av Ahmad Shah </a:t>
            </a:r>
            <a:r>
              <a:rPr lang="sv-SE" sz="2400" dirty="0" err="1"/>
              <a:t>Abdali</a:t>
            </a:r>
            <a:r>
              <a:rPr lang="sv-SE" sz="2400" dirty="0"/>
              <a:t>/</a:t>
            </a:r>
            <a:r>
              <a:rPr lang="sv-SE" sz="2400" dirty="0" err="1"/>
              <a:t>Durani</a:t>
            </a:r>
            <a:endParaRPr lang="sv-SE" sz="2400" dirty="0"/>
          </a:p>
          <a:p>
            <a:r>
              <a:rPr lang="sv-SE" sz="2400" dirty="0"/>
              <a:t>Anglo-Afghanska Krigen 1839-42, 1878-80 (</a:t>
            </a:r>
            <a:r>
              <a:rPr lang="sv-SE" sz="2400" i="1" dirty="0"/>
              <a:t>Stora Spelet</a:t>
            </a:r>
            <a:r>
              <a:rPr lang="sv-SE" sz="2400" dirty="0"/>
              <a:t>)</a:t>
            </a:r>
          </a:p>
          <a:p>
            <a:r>
              <a:rPr lang="sv-SE" sz="2400" dirty="0"/>
              <a:t>Afghanistan tar självständigt från britterna 1919</a:t>
            </a:r>
          </a:p>
          <a:p>
            <a:r>
              <a:rPr lang="sv-SE" sz="2400" dirty="0"/>
              <a:t>Sovjets ockupation 1979-89</a:t>
            </a:r>
          </a:p>
          <a:p>
            <a:r>
              <a:rPr lang="sv-SE" sz="2400" dirty="0"/>
              <a:t>Inbördeskrig 1992-1995</a:t>
            </a:r>
          </a:p>
          <a:p>
            <a:r>
              <a:rPr lang="sv-SE" sz="2400" dirty="0"/>
              <a:t>Talibanregim 1996-2001</a:t>
            </a:r>
          </a:p>
          <a:p>
            <a:r>
              <a:rPr lang="sv-SE" sz="2400" dirty="0"/>
              <a:t>USA+NATO 2001-</a:t>
            </a:r>
          </a:p>
          <a:p>
            <a:pPr>
              <a:lnSpc>
                <a:spcPct val="80000"/>
              </a:lnSpc>
              <a:buFontTx/>
              <a:buChar char="•"/>
              <a:defRPr/>
            </a:pPr>
            <a:endParaRPr lang="sv-SE" altLang="sv-SE" dirty="0"/>
          </a:p>
          <a:p>
            <a:endParaRPr lang="en-US" dirty="0"/>
          </a:p>
        </p:txBody>
      </p:sp>
      <p:sp>
        <p:nvSpPr>
          <p:cNvPr id="2" name="Slide Number Placeholder 1"/>
          <p:cNvSpPr>
            <a:spLocks noGrp="1"/>
          </p:cNvSpPr>
          <p:nvPr>
            <p:ph type="sldNum" sz="quarter" idx="11"/>
          </p:nvPr>
        </p:nvSpPr>
        <p:spPr/>
        <p:txBody>
          <a:bodyPr/>
          <a:lstStyle/>
          <a:p>
            <a:fld id="{C6FCCE61-6C8B-0449-AA28-7DD077BDE8A8}" type="slidenum">
              <a:rPr lang="en-US" smtClean="0"/>
              <a:pPr/>
              <a:t>4</a:t>
            </a:fld>
            <a:endParaRPr lang="en-US" dirty="0"/>
          </a:p>
        </p:txBody>
      </p:sp>
    </p:spTree>
    <p:extLst>
      <p:ext uri="{BB962C8B-B14F-4D97-AF65-F5344CB8AC3E}">
        <p14:creationId xmlns:p14="http://schemas.microsoft.com/office/powerpoint/2010/main" val="400361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914662"/>
            <a:ext cx="6912744" cy="504960"/>
          </a:xfrm>
        </p:spPr>
        <p:txBody>
          <a:bodyPr/>
          <a:lstStyle/>
          <a:p>
            <a:pPr algn="l"/>
            <a:r>
              <a:rPr lang="sv-SE" altLang="sv-SE" b="1" u="none" dirty="0"/>
              <a:t>Heterogent</a:t>
            </a:r>
            <a:r>
              <a:rPr lang="sv-SE" altLang="sv-SE" b="1" u="none" dirty="0">
                <a:latin typeface="Graphik Semibold"/>
                <a:cs typeface="Graphik Semibold"/>
              </a:rPr>
              <a:t> – ett land av minoriteter</a:t>
            </a:r>
            <a:endParaRPr lang="en-US" u="none" dirty="0">
              <a:latin typeface="Graphik Semibold"/>
              <a:cs typeface="Graphik Semibold"/>
            </a:endParaRPr>
          </a:p>
        </p:txBody>
      </p:sp>
      <p:sp>
        <p:nvSpPr>
          <p:cNvPr id="7" name="Content Placeholder 6"/>
          <p:cNvSpPr>
            <a:spLocks noGrp="1"/>
          </p:cNvSpPr>
          <p:nvPr>
            <p:ph type="body" idx="1"/>
          </p:nvPr>
        </p:nvSpPr>
        <p:spPr/>
        <p:txBody>
          <a:bodyPr>
            <a:normAutofit/>
          </a:bodyPr>
          <a:lstStyle/>
          <a:p>
            <a:pPr>
              <a:lnSpc>
                <a:spcPct val="110000"/>
              </a:lnSpc>
              <a:defRPr/>
            </a:pPr>
            <a:r>
              <a:rPr lang="sv-SE" altLang="sv-SE" sz="2000" dirty="0"/>
              <a:t>Många kulturer &amp; etniska grupper: pashtuner, tadzjiker, uzbeker, </a:t>
            </a:r>
            <a:r>
              <a:rPr lang="sv-SE" altLang="sv-SE" sz="2000" dirty="0" err="1"/>
              <a:t>hazara</a:t>
            </a:r>
            <a:r>
              <a:rPr lang="sv-SE" altLang="sv-SE" sz="2000" dirty="0"/>
              <a:t>, turkmener, </a:t>
            </a:r>
            <a:r>
              <a:rPr lang="sv-SE" altLang="sv-SE" sz="2000" dirty="0" err="1"/>
              <a:t>balucher</a:t>
            </a:r>
            <a:r>
              <a:rPr lang="sv-SE" altLang="sv-SE" sz="2000" dirty="0"/>
              <a:t>, </a:t>
            </a:r>
            <a:r>
              <a:rPr lang="sv-SE" altLang="sv-SE" sz="2000" dirty="0" err="1"/>
              <a:t>nuristanier</a:t>
            </a:r>
            <a:r>
              <a:rPr lang="sv-SE" altLang="sv-SE" sz="2000" dirty="0"/>
              <a:t> </a:t>
            </a:r>
            <a:r>
              <a:rPr lang="sv-SE" altLang="sv-SE" sz="2000" dirty="0" err="1"/>
              <a:t>mfl</a:t>
            </a:r>
            <a:endParaRPr lang="sv-SE" altLang="sv-SE" sz="2000" dirty="0"/>
          </a:p>
          <a:p>
            <a:pPr>
              <a:lnSpc>
                <a:spcPct val="110000"/>
              </a:lnSpc>
              <a:defRPr/>
            </a:pPr>
            <a:r>
              <a:rPr lang="sv-SE" altLang="sv-SE" sz="2000" dirty="0"/>
              <a:t>Två officiella språk pashto (</a:t>
            </a:r>
            <a:r>
              <a:rPr lang="sv-SE" altLang="sv-SE" sz="2000" dirty="0" err="1"/>
              <a:t>östiranskt</a:t>
            </a:r>
            <a:r>
              <a:rPr lang="sv-SE" altLang="sv-SE" sz="2000" dirty="0"/>
              <a:t> språk), dari (persiska/ farsi). Andra språk turkmenska, uzbekiska, kirgiziska </a:t>
            </a:r>
            <a:r>
              <a:rPr lang="sv-SE" altLang="sv-SE" sz="2000" dirty="0" err="1"/>
              <a:t>mfl</a:t>
            </a:r>
            <a:endParaRPr lang="sv-SE" altLang="sv-SE" sz="2000" dirty="0"/>
          </a:p>
          <a:p>
            <a:pPr>
              <a:lnSpc>
                <a:spcPct val="110000"/>
              </a:lnSpc>
              <a:defRPr/>
            </a:pPr>
            <a:r>
              <a:rPr lang="sv-SE" altLang="sv-SE" dirty="0"/>
              <a:t>R</a:t>
            </a:r>
            <a:r>
              <a:rPr lang="sv-SE" altLang="sv-SE" sz="2000" dirty="0"/>
              <a:t>iktningar inom islam: ca 85% Sunni, 15% Shia</a:t>
            </a:r>
          </a:p>
          <a:p>
            <a:pPr marL="0" indent="0">
              <a:lnSpc>
                <a:spcPct val="120000"/>
              </a:lnSpc>
              <a:buNone/>
              <a:defRPr/>
            </a:pPr>
            <a:endParaRPr lang="sv-SE" altLang="sv-SE" sz="2500" i="1" dirty="0"/>
          </a:p>
          <a:p>
            <a:pPr marL="0" indent="0">
              <a:buNone/>
            </a:pPr>
            <a:endParaRPr lang="en-US" dirty="0"/>
          </a:p>
        </p:txBody>
      </p:sp>
      <p:sp>
        <p:nvSpPr>
          <p:cNvPr id="2" name="Slide Number Placeholder 1"/>
          <p:cNvSpPr>
            <a:spLocks noGrp="1"/>
          </p:cNvSpPr>
          <p:nvPr>
            <p:ph type="sldNum" sz="quarter" idx="11"/>
          </p:nvPr>
        </p:nvSpPr>
        <p:spPr/>
        <p:txBody>
          <a:bodyPr/>
          <a:lstStyle/>
          <a:p>
            <a:fld id="{C6FCCE61-6C8B-0449-AA28-7DD077BDE8A8}" type="slidenum">
              <a:rPr lang="en-US" smtClean="0"/>
              <a:pPr/>
              <a:t>5</a:t>
            </a:fld>
            <a:endParaRPr lang="en-US" dirty="0"/>
          </a:p>
        </p:txBody>
      </p:sp>
    </p:spTree>
    <p:extLst>
      <p:ext uri="{BB962C8B-B14F-4D97-AF65-F5344CB8AC3E}">
        <p14:creationId xmlns:p14="http://schemas.microsoft.com/office/powerpoint/2010/main" val="104217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4662"/>
            <a:ext cx="6912744" cy="504960"/>
          </a:xfrm>
        </p:spPr>
        <p:txBody>
          <a:bodyPr/>
          <a:lstStyle/>
          <a:p>
            <a:r>
              <a:rPr lang="en-US" sz="3000" u="none" dirty="0">
                <a:latin typeface="Graphik Bold"/>
                <a:cs typeface="Graphik Bold"/>
              </a:rPr>
              <a:t>Afghanistans utmaningar (2020)</a:t>
            </a:r>
          </a:p>
        </p:txBody>
      </p:sp>
      <p:sp>
        <p:nvSpPr>
          <p:cNvPr id="3" name="Text Placeholder 2"/>
          <p:cNvSpPr>
            <a:spLocks noGrp="1"/>
          </p:cNvSpPr>
          <p:nvPr>
            <p:ph type="body" idx="1"/>
          </p:nvPr>
        </p:nvSpPr>
        <p:spPr/>
        <p:txBody>
          <a:bodyPr>
            <a:normAutofit fontScale="85000" lnSpcReduction="20000"/>
          </a:bodyPr>
          <a:lstStyle/>
          <a:p>
            <a:pPr>
              <a:lnSpc>
                <a:spcPct val="120000"/>
              </a:lnSpc>
            </a:pPr>
            <a:r>
              <a:rPr lang="sv-SE" altLang="sv-SE" sz="2000" dirty="0"/>
              <a:t>Nästan 40 åriga </a:t>
            </a:r>
            <a:r>
              <a:rPr lang="sv-SE" altLang="sv-SE" dirty="0"/>
              <a:t>konflikten har hämmat fattigdomsminskning och utvecklingen </a:t>
            </a:r>
          </a:p>
          <a:p>
            <a:pPr>
              <a:lnSpc>
                <a:spcPct val="120000"/>
              </a:lnSpc>
            </a:pPr>
            <a:r>
              <a:rPr lang="sv-SE" altLang="sv-SE" sz="2000" dirty="0"/>
              <a:t>Ca 54 % lever under fattigdomsgräns (1,90 USD per dag)</a:t>
            </a:r>
          </a:p>
          <a:p>
            <a:pPr>
              <a:lnSpc>
                <a:spcPct val="120000"/>
              </a:lnSpc>
            </a:pPr>
            <a:r>
              <a:rPr lang="sv-SE" altLang="sv-SE" sz="2000" dirty="0"/>
              <a:t>Covid-19 och dess konsekvenser</a:t>
            </a:r>
          </a:p>
          <a:p>
            <a:pPr>
              <a:lnSpc>
                <a:spcPct val="120000"/>
              </a:lnSpc>
            </a:pPr>
            <a:r>
              <a:rPr lang="sv-SE" altLang="sv-SE" dirty="0"/>
              <a:t>Enligt UNOCHA, ca 14 </a:t>
            </a:r>
            <a:r>
              <a:rPr lang="sv-SE" altLang="sv-SE" sz="2000" dirty="0"/>
              <a:t>miljoner i behov av humanitär hjälp</a:t>
            </a:r>
          </a:p>
          <a:p>
            <a:pPr>
              <a:lnSpc>
                <a:spcPct val="120000"/>
              </a:lnSpc>
            </a:pPr>
            <a:r>
              <a:rPr lang="sv-SE" altLang="sv-SE" sz="2000" dirty="0"/>
              <a:t>Tillgång till rent vatten</a:t>
            </a:r>
            <a:r>
              <a:rPr lang="sv-SE" altLang="sv-SE" dirty="0"/>
              <a:t> är ett allvarligt problem</a:t>
            </a:r>
            <a:endParaRPr lang="sv-SE" altLang="sv-SE" sz="2000" dirty="0"/>
          </a:p>
          <a:p>
            <a:pPr>
              <a:lnSpc>
                <a:spcPct val="120000"/>
              </a:lnSpc>
            </a:pPr>
            <a:r>
              <a:rPr lang="sv-SE" altLang="sv-SE" sz="2000" dirty="0"/>
              <a:t>91 barn (per 1000 ) dör före sin femårsdag</a:t>
            </a:r>
          </a:p>
          <a:p>
            <a:pPr>
              <a:lnSpc>
                <a:spcPct val="120000"/>
              </a:lnSpc>
            </a:pPr>
            <a:r>
              <a:rPr lang="sv-SE" altLang="sv-SE" dirty="0"/>
              <a:t>Spädbarnsdödlighet 66,3 (per 1000 födda)</a:t>
            </a:r>
            <a:endParaRPr lang="sv-SE" altLang="sv-SE" sz="2000" dirty="0"/>
          </a:p>
          <a:p>
            <a:pPr>
              <a:lnSpc>
                <a:spcPct val="105000"/>
              </a:lnSpc>
              <a:spcBef>
                <a:spcPct val="25000"/>
              </a:spcBef>
            </a:pPr>
            <a:r>
              <a:rPr lang="sv-SE" altLang="sv-SE" sz="2000" dirty="0"/>
              <a:t>Förväntad livslängd: 64 år (för barn som överlevt till 5 år)</a:t>
            </a:r>
          </a:p>
          <a:p>
            <a:pPr>
              <a:lnSpc>
                <a:spcPct val="105000"/>
              </a:lnSpc>
              <a:spcBef>
                <a:spcPct val="25000"/>
              </a:spcBef>
            </a:pPr>
            <a:r>
              <a:rPr lang="sv-SE" altLang="sv-SE" dirty="0"/>
              <a:t>Ca 31-37% över 15 år är skriv-och läskunniga</a:t>
            </a:r>
            <a:endParaRPr lang="sv-SE" altLang="sv-SE" sz="2000" dirty="0"/>
          </a:p>
        </p:txBody>
      </p:sp>
      <p:sp>
        <p:nvSpPr>
          <p:cNvPr id="4" name="Slide Number Placeholder 3"/>
          <p:cNvSpPr>
            <a:spLocks noGrp="1"/>
          </p:cNvSpPr>
          <p:nvPr>
            <p:ph type="sldNum" sz="quarter" idx="11"/>
          </p:nvPr>
        </p:nvSpPr>
        <p:spPr/>
        <p:txBody>
          <a:bodyPr/>
          <a:lstStyle/>
          <a:p>
            <a:fld id="{C6FCCE61-6C8B-0449-AA28-7DD077BDE8A8}" type="slidenum">
              <a:rPr lang="en-US" smtClean="0"/>
              <a:pPr/>
              <a:t>6</a:t>
            </a:fld>
            <a:endParaRPr lang="en-US" dirty="0"/>
          </a:p>
        </p:txBody>
      </p:sp>
    </p:spTree>
    <p:extLst>
      <p:ext uri="{BB962C8B-B14F-4D97-AF65-F5344CB8AC3E}">
        <p14:creationId xmlns:p14="http://schemas.microsoft.com/office/powerpoint/2010/main" val="336250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4662"/>
            <a:ext cx="6912744" cy="504960"/>
          </a:xfrm>
        </p:spPr>
        <p:txBody>
          <a:bodyPr/>
          <a:lstStyle/>
          <a:p>
            <a:r>
              <a:rPr lang="sv-SE" altLang="sv-SE" sz="3000" u="none" dirty="0">
                <a:latin typeface="Graphik Bold"/>
                <a:cs typeface="Graphik Bold"/>
              </a:rPr>
              <a:t>Mänskliga rättigheter kränks</a:t>
            </a:r>
            <a:endParaRPr lang="en-US" sz="3000" u="none" dirty="0">
              <a:latin typeface="Graphik Bold"/>
              <a:cs typeface="Graphik Bold"/>
            </a:endParaRPr>
          </a:p>
        </p:txBody>
      </p:sp>
      <p:sp>
        <p:nvSpPr>
          <p:cNvPr id="3" name="Text Placeholder 2"/>
          <p:cNvSpPr>
            <a:spLocks noGrp="1"/>
          </p:cNvSpPr>
          <p:nvPr>
            <p:ph type="body" idx="1"/>
          </p:nvPr>
        </p:nvSpPr>
        <p:spPr>
          <a:xfrm>
            <a:off x="467544" y="1809193"/>
            <a:ext cx="6912744" cy="3210829"/>
          </a:xfrm>
        </p:spPr>
        <p:txBody>
          <a:bodyPr>
            <a:normAutofit fontScale="62500" lnSpcReduction="20000"/>
          </a:bodyPr>
          <a:lstStyle/>
          <a:p>
            <a:pPr>
              <a:spcAft>
                <a:spcPct val="25000"/>
              </a:spcAft>
              <a:buFont typeface="Lucida Grande"/>
              <a:buChar char="&gt;"/>
            </a:pPr>
            <a:r>
              <a:rPr lang="sv-SE" altLang="sv-SE" sz="3200" dirty="0"/>
              <a:t>Patriarkala strukturer </a:t>
            </a:r>
          </a:p>
          <a:p>
            <a:pPr>
              <a:spcAft>
                <a:spcPct val="25000"/>
              </a:spcAft>
              <a:buFont typeface="Lucida Grande"/>
              <a:buChar char="&gt;"/>
            </a:pPr>
            <a:r>
              <a:rPr lang="sv-SE" altLang="sv-SE" sz="3200" dirty="0"/>
              <a:t>Förtryck av flickor och kvinnor (tidiga giftermål, våld, rättsosäkerhet, tillgång till vård, utbildning, försörjning mm)</a:t>
            </a:r>
          </a:p>
          <a:p>
            <a:pPr>
              <a:spcAft>
                <a:spcPct val="25000"/>
              </a:spcAft>
              <a:buFont typeface="Lucida Grande"/>
              <a:buChar char="&gt;"/>
            </a:pPr>
            <a:r>
              <a:rPr lang="sv-SE" altLang="sv-SE" sz="3200" dirty="0"/>
              <a:t>Inhumana förhållanden för återvändande flyktingar från grannländer (sedan 2016) och internflyktingar</a:t>
            </a:r>
          </a:p>
          <a:p>
            <a:pPr>
              <a:spcAft>
                <a:spcPct val="25000"/>
              </a:spcAft>
              <a:buFont typeface="Lucida Grande"/>
              <a:buChar char="&gt;"/>
            </a:pPr>
            <a:r>
              <a:rPr lang="sv-SE" altLang="sv-SE" sz="3200" dirty="0"/>
              <a:t>Mark- och ägarskapskonflikter </a:t>
            </a:r>
          </a:p>
          <a:p>
            <a:pPr>
              <a:spcAft>
                <a:spcPct val="25000"/>
              </a:spcAft>
              <a:buFont typeface="Lucida Grande"/>
              <a:buChar char="&gt;"/>
            </a:pPr>
            <a:r>
              <a:rPr lang="sv-SE" altLang="sv-SE" sz="3200" dirty="0"/>
              <a:t>Korruption i maktapparaten </a:t>
            </a:r>
          </a:p>
          <a:p>
            <a:pPr>
              <a:spcAft>
                <a:spcPct val="25000"/>
              </a:spcAft>
              <a:buFont typeface="Lucida Grande"/>
              <a:buChar char="&gt;"/>
            </a:pPr>
            <a:r>
              <a:rPr lang="sv-SE" altLang="sv-SE" sz="3200" dirty="0"/>
              <a:t>Straffrihetskulturen</a:t>
            </a:r>
          </a:p>
          <a:p>
            <a:endParaRPr lang="en-US" dirty="0">
              <a:solidFill>
                <a:srgbClr val="8D1B3D"/>
              </a:solidFill>
            </a:endParaRPr>
          </a:p>
        </p:txBody>
      </p:sp>
      <p:sp>
        <p:nvSpPr>
          <p:cNvPr id="4" name="Slide Number Placeholder 3"/>
          <p:cNvSpPr>
            <a:spLocks noGrp="1"/>
          </p:cNvSpPr>
          <p:nvPr>
            <p:ph type="sldNum" sz="quarter" idx="11"/>
          </p:nvPr>
        </p:nvSpPr>
        <p:spPr>
          <a:xfrm>
            <a:off x="5292080" y="267494"/>
            <a:ext cx="2133600" cy="274637"/>
          </a:xfrm>
        </p:spPr>
        <p:txBody>
          <a:bodyPr/>
          <a:lstStyle/>
          <a:p>
            <a:fld id="{C6FCCE61-6C8B-0449-AA28-7DD077BDE8A8}" type="slidenum">
              <a:rPr lang="en-US" smtClean="0"/>
              <a:pPr/>
              <a:t>7</a:t>
            </a:fld>
            <a:endParaRPr lang="en-US" dirty="0"/>
          </a:p>
        </p:txBody>
      </p:sp>
    </p:spTree>
    <p:extLst>
      <p:ext uri="{BB962C8B-B14F-4D97-AF65-F5344CB8AC3E}">
        <p14:creationId xmlns:p14="http://schemas.microsoft.com/office/powerpoint/2010/main" val="13108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856553"/>
            <a:ext cx="3970781" cy="554773"/>
          </a:xfrm>
        </p:spPr>
        <p:txBody>
          <a:bodyPr/>
          <a:lstStyle/>
          <a:p>
            <a:r>
              <a:rPr lang="sv-SE" altLang="sv-SE" dirty="0"/>
              <a:t>Kvinnor – hälsa och utbildning</a:t>
            </a:r>
            <a:endParaRPr lang="en-US" dirty="0"/>
          </a:p>
        </p:txBody>
      </p:sp>
      <p:pic>
        <p:nvPicPr>
          <p:cNvPr id="5" name="Picture 5" descr="mariam_baby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4815" b="14815"/>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p:txBody>
          <a:bodyPr>
            <a:normAutofit lnSpcReduction="10000"/>
          </a:bodyPr>
          <a:lstStyle/>
          <a:p>
            <a:pPr marL="285750" indent="-285750">
              <a:buFont typeface="Wingdings" panose="05000000000000000000" pitchFamily="2" charset="2"/>
              <a:buChar char="Ø"/>
            </a:pPr>
            <a:r>
              <a:rPr lang="sv-SE" altLang="sv-SE" sz="1700" dirty="0"/>
              <a:t>En av världens högsta mödradödlighet 369 per 100 000 (2018) dock en stor minskning sedan 2001 tack vare utbildade barnmorskor. </a:t>
            </a:r>
          </a:p>
          <a:p>
            <a:pPr marL="285750" indent="-285750">
              <a:buFont typeface="Wingdings" panose="05000000000000000000" pitchFamily="2" charset="2"/>
              <a:buChar char="Ø"/>
            </a:pPr>
            <a:r>
              <a:rPr lang="sv-SE" altLang="sv-SE" sz="1700" dirty="0"/>
              <a:t>Endast 14% av kvinnor har utbildad hjälp vid förlossning (låginkomstländerna generellt 40%)</a:t>
            </a:r>
          </a:p>
          <a:p>
            <a:pPr marL="285750" indent="-285750">
              <a:lnSpc>
                <a:spcPct val="120000"/>
              </a:lnSpc>
              <a:buFont typeface="Wingdings" panose="05000000000000000000" pitchFamily="2" charset="2"/>
              <a:buChar char="Ø"/>
            </a:pPr>
            <a:r>
              <a:rPr lang="sv-SE" altLang="sv-SE" sz="1700" dirty="0"/>
              <a:t>Läs-och-skrivkunnighet en av lägsta i världen ca 17% (UNESCO)</a:t>
            </a:r>
          </a:p>
          <a:p>
            <a:pPr>
              <a:lnSpc>
                <a:spcPct val="120000"/>
              </a:lnSpc>
            </a:pPr>
            <a:endParaRPr lang="en-US" dirty="0"/>
          </a:p>
        </p:txBody>
      </p:sp>
      <p:sp>
        <p:nvSpPr>
          <p:cNvPr id="3" name="Slide Number Placeholder 2"/>
          <p:cNvSpPr>
            <a:spLocks noGrp="1"/>
          </p:cNvSpPr>
          <p:nvPr>
            <p:ph type="sldNum" sz="quarter" idx="11"/>
          </p:nvPr>
        </p:nvSpPr>
        <p:spPr/>
        <p:txBody>
          <a:bodyPr/>
          <a:lstStyle/>
          <a:p>
            <a:fld id="{C6FCCE61-6C8B-0449-AA28-7DD077BDE8A8}" type="slidenum">
              <a:rPr lang="en-US" smtClean="0"/>
              <a:pPr/>
              <a:t>8</a:t>
            </a:fld>
            <a:endParaRPr lang="en-US" dirty="0"/>
          </a:p>
        </p:txBody>
      </p:sp>
    </p:spTree>
    <p:extLst>
      <p:ext uri="{BB962C8B-B14F-4D97-AF65-F5344CB8AC3E}">
        <p14:creationId xmlns:p14="http://schemas.microsoft.com/office/powerpoint/2010/main" val="241804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4662"/>
            <a:ext cx="6912744" cy="504960"/>
          </a:xfrm>
        </p:spPr>
        <p:txBody>
          <a:bodyPr/>
          <a:lstStyle/>
          <a:p>
            <a:r>
              <a:rPr lang="sv-SE" dirty="0"/>
              <a:t>Ojämn fördelning av makt och inflytande</a:t>
            </a:r>
            <a:endParaRPr lang="en-US" sz="3000" u="none" dirty="0">
              <a:latin typeface="Graphik Bold"/>
              <a:cs typeface="Graphik Bold"/>
            </a:endParaRPr>
          </a:p>
        </p:txBody>
      </p:sp>
      <p:sp>
        <p:nvSpPr>
          <p:cNvPr id="3" name="Text Placeholder 2"/>
          <p:cNvSpPr>
            <a:spLocks noGrp="1"/>
          </p:cNvSpPr>
          <p:nvPr>
            <p:ph type="body" idx="1"/>
          </p:nvPr>
        </p:nvSpPr>
        <p:spPr/>
        <p:txBody>
          <a:bodyPr>
            <a:normAutofit/>
          </a:bodyPr>
          <a:lstStyle/>
          <a:p>
            <a:pPr fontAlgn="base"/>
            <a:r>
              <a:rPr lang="sv-SE" dirty="0"/>
              <a:t>Stora klyftor och spänningar inom landet: män och kvinnor, stad och land, de med resurser och de utan, etniska grupper.</a:t>
            </a:r>
          </a:p>
          <a:p>
            <a:pPr fontAlgn="base"/>
            <a:r>
              <a:rPr lang="sv-SE" dirty="0"/>
              <a:t>Kvinnor och barn drabbas dagligen av våld, diskriminering och utanförskap.  </a:t>
            </a:r>
          </a:p>
          <a:p>
            <a:pPr fontAlgn="base"/>
            <a:r>
              <a:rPr lang="sv-SE" dirty="0"/>
              <a:t>Deras underordnade position i samhället gör att de inte kan använda sin rätt till hälsovård och till utbildning. De har små möjligheter att påverka sin egen situation och är därför de som drabbas hårdast av landets fattigdom och oroligheter. </a:t>
            </a:r>
          </a:p>
        </p:txBody>
      </p:sp>
      <p:sp>
        <p:nvSpPr>
          <p:cNvPr id="4" name="Slide Number Placeholder 3"/>
          <p:cNvSpPr>
            <a:spLocks noGrp="1"/>
          </p:cNvSpPr>
          <p:nvPr>
            <p:ph type="sldNum" sz="quarter" idx="11"/>
          </p:nvPr>
        </p:nvSpPr>
        <p:spPr/>
        <p:txBody>
          <a:bodyPr/>
          <a:lstStyle/>
          <a:p>
            <a:fld id="{C6FCCE61-6C8B-0449-AA28-7DD077BDE8A8}" type="slidenum">
              <a:rPr lang="en-US" smtClean="0"/>
              <a:pPr/>
              <a:t>9</a:t>
            </a:fld>
            <a:endParaRPr lang="en-US" dirty="0"/>
          </a:p>
        </p:txBody>
      </p:sp>
    </p:spTree>
    <p:extLst>
      <p:ext uri="{BB962C8B-B14F-4D97-AF65-F5344CB8AC3E}">
        <p14:creationId xmlns:p14="http://schemas.microsoft.com/office/powerpoint/2010/main" val="276643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11337179419554DB0835B7064E983B0" ma:contentTypeVersion="12" ma:contentTypeDescription="Skapa ett nytt dokument." ma:contentTypeScope="" ma:versionID="60fe9f895a719f854448ff9f4d639891">
  <xsd:schema xmlns:xsd="http://www.w3.org/2001/XMLSchema" xmlns:xs="http://www.w3.org/2001/XMLSchema" xmlns:p="http://schemas.microsoft.com/office/2006/metadata/properties" xmlns:ns2="3d83ec45-3f3e-4daa-82ab-3041fda09ddc" xmlns:ns3="97f196b5-f893-4c27-94e5-85abbb2da477" targetNamespace="http://schemas.microsoft.com/office/2006/metadata/properties" ma:root="true" ma:fieldsID="299b61e06b36c386e242d7c5180987c3" ns2:_="" ns3:_="">
    <xsd:import namespace="3d83ec45-3f3e-4daa-82ab-3041fda09ddc"/>
    <xsd:import namespace="97f196b5-f893-4c27-94e5-85abbb2da47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3ec45-3f3e-4daa-82ab-3041fda09ddc"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f196b5-f893-4c27-94e5-85abbb2da47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219A2-5CBB-4FE1-938D-85DF037CF89D}">
  <ds:schemaRefs>
    <ds:schemaRef ds:uri="http://schemas.microsoft.com/sharepoint/v3/contenttype/forms"/>
  </ds:schemaRefs>
</ds:datastoreItem>
</file>

<file path=customXml/itemProps2.xml><?xml version="1.0" encoding="utf-8"?>
<ds:datastoreItem xmlns:ds="http://schemas.openxmlformats.org/officeDocument/2006/customXml" ds:itemID="{903F8973-88A8-4BAF-A580-9E2EDDE8777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3874DEE-7C71-45E7-93EA-F431A073A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3ec45-3f3e-4daa-82ab-3041fda09ddc"/>
    <ds:schemaRef ds:uri="97f196b5-f893-4c27-94e5-85abbb2da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2832</TotalTime>
  <Words>1496</Words>
  <Application>Microsoft Office PowerPoint</Application>
  <PresentationFormat>On-screen Show (16:9)</PresentationFormat>
  <Paragraphs>195</Paragraphs>
  <Slides>23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Graphik Bold</vt:lpstr>
      <vt:lpstr>Graphik Bold</vt:lpstr>
      <vt:lpstr>Graphik Regular</vt:lpstr>
      <vt:lpstr>Graphik Semibold</vt:lpstr>
      <vt:lpstr>Lucida Grande</vt:lpstr>
      <vt:lpstr>Minion Pro</vt:lpstr>
      <vt:lpstr>Times New Roman</vt:lpstr>
      <vt:lpstr>Wingdings</vt:lpstr>
      <vt:lpstr>Office Theme</vt:lpstr>
      <vt:lpstr>PowerPoint Presentation</vt:lpstr>
      <vt:lpstr>Afghanistan</vt:lpstr>
      <vt:lpstr>Afghanistan</vt:lpstr>
      <vt:lpstr>Afghanistans historia i korthet</vt:lpstr>
      <vt:lpstr>Heterogent – ett land av minoriteter</vt:lpstr>
      <vt:lpstr>Afghanistans utmaningar (2020)</vt:lpstr>
      <vt:lpstr>Mänskliga rättigheter kränks</vt:lpstr>
      <vt:lpstr>Kvinnor – hälsa och utbildning</vt:lpstr>
      <vt:lpstr>Ojämn fördelning av makt och inflytande</vt:lpstr>
      <vt:lpstr>Vad har hänt sedan 2001?</vt:lpstr>
      <vt:lpstr>Vilka är Svenska Afghanistankommittén?  </vt:lpstr>
      <vt:lpstr>Vår bakgrund: </vt:lpstr>
      <vt:lpstr>Vår bakgrund: </vt:lpstr>
      <vt:lpstr>Ett Afghanistan fritt från fattigdom, våld och  diskriminering. Där mänskliga rättigheter  respekteras och alla lever i värdighet, med  lika möjligheter och i social rättvisa.</vt:lpstr>
      <vt:lpstr>PowerPoint Presentation</vt:lpstr>
      <vt:lpstr>SAKs strategiska plan:   </vt:lpstr>
      <vt:lpstr>SAKs program i Afghanistan (2019) </vt:lpstr>
      <vt:lpstr>SAKs målgrupper i Afghanistan:   </vt:lpstr>
      <vt:lpstr>Engagemang i Sverige</vt:lpstr>
      <vt:lpstr>SAK i Sverige:  </vt:lpstr>
      <vt:lpstr>Vad gör våra aktiva medlemmar?  </vt:lpstr>
      <vt:lpstr>PowerPoint Presentation</vt:lpstr>
      <vt:lpstr>Vi är ingenting utan våra medlemmar och givare!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Louise Jones</dc:creator>
  <cp:lastModifiedBy>Enayatullah Adel</cp:lastModifiedBy>
  <cp:revision>118</cp:revision>
  <dcterms:created xsi:type="dcterms:W3CDTF">2015-09-18T13:35:18Z</dcterms:created>
  <dcterms:modified xsi:type="dcterms:W3CDTF">2020-09-10T13:54:19Z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0x010100E11337179419554DB0835B7064E983B0</vt:lpwstr>
  </property>
</Properties>
</file>