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9.jpg" ContentType="image/jpg"/>
  <Override PartName="/ppt/media/image10.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1"/>
  </p:notesMasterIdLst>
  <p:handoutMasterIdLst>
    <p:handoutMasterId r:id="rId42"/>
  </p:handoutMasterIdLst>
  <p:sldIdLst>
    <p:sldId id="270" r:id="rId5"/>
    <p:sldId id="432" r:id="rId6"/>
    <p:sldId id="290" r:id="rId7"/>
    <p:sldId id="448" r:id="rId8"/>
    <p:sldId id="455" r:id="rId9"/>
    <p:sldId id="456" r:id="rId10"/>
    <p:sldId id="261" r:id="rId11"/>
    <p:sldId id="263" r:id="rId12"/>
    <p:sldId id="449" r:id="rId13"/>
    <p:sldId id="437" r:id="rId14"/>
    <p:sldId id="447" r:id="rId15"/>
    <p:sldId id="434" r:id="rId16"/>
    <p:sldId id="291" r:id="rId17"/>
    <p:sldId id="441" r:id="rId18"/>
    <p:sldId id="444" r:id="rId19"/>
    <p:sldId id="272" r:id="rId20"/>
    <p:sldId id="451" r:id="rId21"/>
    <p:sldId id="443" r:id="rId22"/>
    <p:sldId id="271" r:id="rId23"/>
    <p:sldId id="308" r:id="rId24"/>
    <p:sldId id="445" r:id="rId25"/>
    <p:sldId id="265" r:id="rId26"/>
    <p:sldId id="453" r:id="rId27"/>
    <p:sldId id="284" r:id="rId28"/>
    <p:sldId id="280" r:id="rId29"/>
    <p:sldId id="442" r:id="rId30"/>
    <p:sldId id="450" r:id="rId31"/>
    <p:sldId id="282" r:id="rId32"/>
    <p:sldId id="446" r:id="rId33"/>
    <p:sldId id="285" r:id="rId34"/>
    <p:sldId id="439" r:id="rId35"/>
    <p:sldId id="294" r:id="rId36"/>
    <p:sldId id="435" r:id="rId37"/>
    <p:sldId id="438" r:id="rId38"/>
    <p:sldId id="268" r:id="rId39"/>
    <p:sldId id="436"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50">
          <p15:clr>
            <a:srgbClr val="A4A3A4"/>
          </p15:clr>
        </p15:guide>
        <p15:guide id="2" orient="horz" pos="1620">
          <p15:clr>
            <a:srgbClr val="A4A3A4"/>
          </p15:clr>
        </p15:guide>
        <p15:guide id="3" orient="horz" pos="2480">
          <p15:clr>
            <a:srgbClr val="A4A3A4"/>
          </p15:clr>
        </p15:guide>
        <p15:guide id="4" orient="horz" pos="283">
          <p15:clr>
            <a:srgbClr val="A4A3A4"/>
          </p15:clr>
        </p15:guide>
        <p15:guide id="5" orient="horz" pos="907">
          <p15:clr>
            <a:srgbClr val="A4A3A4"/>
          </p15:clr>
        </p15:guide>
        <p15:guide id="6" pos="5420">
          <p15:clr>
            <a:srgbClr val="A4A3A4"/>
          </p15:clr>
        </p15:guide>
        <p15:guide id="7" pos="3471">
          <p15:clr>
            <a:srgbClr val="A4A3A4"/>
          </p15:clr>
        </p15:guide>
        <p15:guide id="8" pos="2336">
          <p15:clr>
            <a:srgbClr val="A4A3A4"/>
          </p15:clr>
        </p15:guide>
        <p15:guide id="9" pos="339">
          <p15:clr>
            <a:srgbClr val="A4A3A4"/>
          </p15:clr>
        </p15:guide>
        <p15:guide id="10" pos="4513">
          <p15:clr>
            <a:srgbClr val="A4A3A4"/>
          </p15:clr>
        </p15:guide>
        <p15:guide id="11" pos="42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83"/>
    <a:srgbClr val="FC6F07"/>
    <a:srgbClr val="FFFFFF"/>
    <a:srgbClr val="8D1B3D"/>
    <a:srgbClr val="FFFEF7"/>
    <a:srgbClr val="0A4B61"/>
    <a:srgbClr val="C8A304"/>
    <a:srgbClr val="0A4035"/>
    <a:srgbClr val="18B887"/>
    <a:srgbClr val="0B56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8D9832-48DB-4CE0-8B6C-E30FE7468915}" v="1" dt="2020-09-10T13:19:53.7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99" autoAdjust="0"/>
    <p:restoredTop sz="77151" autoAdjust="0"/>
  </p:normalViewPr>
  <p:slideViewPr>
    <p:cSldViewPr showGuides="1">
      <p:cViewPr varScale="1">
        <p:scale>
          <a:sx n="68" d="100"/>
          <a:sy n="68" d="100"/>
        </p:scale>
        <p:origin x="856" y="52"/>
      </p:cViewPr>
      <p:guideLst>
        <p:guide orient="horz" pos="3050"/>
        <p:guide orient="horz" pos="1620"/>
        <p:guide orient="horz" pos="2480"/>
        <p:guide orient="horz" pos="283"/>
        <p:guide orient="horz" pos="907"/>
        <p:guide pos="5420"/>
        <p:guide pos="3471"/>
        <p:guide pos="2336"/>
        <p:guide pos="339"/>
        <p:guide pos="4513"/>
        <p:guide pos="4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nayatullah Adel" userId="718e9d23-68e8-46f5-b5ff-d22ef91db697" providerId="ADAL" clId="{518D9832-48DB-4CE0-8B6C-E30FE7468915}"/>
    <pc:docChg chg="modSld">
      <pc:chgData name="Enayatullah Adel" userId="718e9d23-68e8-46f5-b5ff-d22ef91db697" providerId="ADAL" clId="{518D9832-48DB-4CE0-8B6C-E30FE7468915}" dt="2020-09-10T13:20:02.479" v="14" actId="14100"/>
      <pc:docMkLst>
        <pc:docMk/>
      </pc:docMkLst>
      <pc:sldChg chg="delSp modSp">
        <pc:chgData name="Enayatullah Adel" userId="718e9d23-68e8-46f5-b5ff-d22ef91db697" providerId="ADAL" clId="{518D9832-48DB-4CE0-8B6C-E30FE7468915}" dt="2020-09-10T13:20:02.479" v="14" actId="14100"/>
        <pc:sldMkLst>
          <pc:docMk/>
          <pc:sldMk cId="932177007" sldId="268"/>
        </pc:sldMkLst>
        <pc:graphicFrameChg chg="mod modGraphic">
          <ac:chgData name="Enayatullah Adel" userId="718e9d23-68e8-46f5-b5ff-d22ef91db697" providerId="ADAL" clId="{518D9832-48DB-4CE0-8B6C-E30FE7468915}" dt="2020-09-10T13:20:02.479" v="14" actId="14100"/>
          <ac:graphicFrameMkLst>
            <pc:docMk/>
            <pc:sldMk cId="932177007" sldId="268"/>
            <ac:graphicFrameMk id="4" creationId="{00000000-0000-0000-0000-000000000000}"/>
          </ac:graphicFrameMkLst>
        </pc:graphicFrameChg>
        <pc:picChg chg="del">
          <ac:chgData name="Enayatullah Adel" userId="718e9d23-68e8-46f5-b5ff-d22ef91db697" providerId="ADAL" clId="{518D9832-48DB-4CE0-8B6C-E30FE7468915}" dt="2020-09-10T13:19:53.702" v="12"/>
          <ac:picMkLst>
            <pc:docMk/>
            <pc:sldMk cId="932177007" sldId="268"/>
            <ac:picMk id="5" creationId="{00000000-0000-0000-0000-000000000000}"/>
          </ac:picMkLst>
        </pc:picChg>
      </pc:sldChg>
      <pc:sldChg chg="modSp">
        <pc:chgData name="Enayatullah Adel" userId="718e9d23-68e8-46f5-b5ff-d22ef91db697" providerId="ADAL" clId="{518D9832-48DB-4CE0-8B6C-E30FE7468915}" dt="2020-09-09T09:46:21.296" v="9" actId="20577"/>
        <pc:sldMkLst>
          <pc:docMk/>
          <pc:sldMk cId="1032396556" sldId="291"/>
        </pc:sldMkLst>
        <pc:spChg chg="mod">
          <ac:chgData name="Enayatullah Adel" userId="718e9d23-68e8-46f5-b5ff-d22ef91db697" providerId="ADAL" clId="{518D9832-48DB-4CE0-8B6C-E30FE7468915}" dt="2020-09-09T09:46:21.296" v="9" actId="20577"/>
          <ac:spMkLst>
            <pc:docMk/>
            <pc:sldMk cId="1032396556" sldId="291"/>
            <ac:spMk id="3" creationId="{00000000-0000-0000-0000-000000000000}"/>
          </ac:spMkLst>
        </pc:spChg>
      </pc:sldChg>
      <pc:sldChg chg="modSp">
        <pc:chgData name="Enayatullah Adel" userId="718e9d23-68e8-46f5-b5ff-d22ef91db697" providerId="ADAL" clId="{518D9832-48DB-4CE0-8B6C-E30FE7468915}" dt="2020-09-10T13:19:38.851" v="11" actId="20577"/>
        <pc:sldMkLst>
          <pc:docMk/>
          <pc:sldMk cId="3216944076" sldId="436"/>
        </pc:sldMkLst>
        <pc:spChg chg="mod">
          <ac:chgData name="Enayatullah Adel" userId="718e9d23-68e8-46f5-b5ff-d22ef91db697" providerId="ADAL" clId="{518D9832-48DB-4CE0-8B6C-E30FE7468915}" dt="2020-09-10T13:19:38.851" v="11" actId="20577"/>
          <ac:spMkLst>
            <pc:docMk/>
            <pc:sldMk cId="3216944076" sldId="436"/>
            <ac:spMk id="2" creationId="{C69C2AD9-A15B-46D9-B31A-521B08B29FE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056675-6DE6-A547-B3EC-D41C5AFB8C3E}" type="datetime1">
              <a:rPr lang="en-GB" smtClean="0"/>
              <a:t>10/09/2020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9D13B2-039A-6D46-AA81-961D7DC0292B}" type="slidenum">
              <a:rPr lang="en-US" smtClean="0"/>
              <a:t>‹#›</a:t>
            </a:fld>
            <a:endParaRPr lang="en-US"/>
          </a:p>
        </p:txBody>
      </p:sp>
    </p:spTree>
    <p:extLst>
      <p:ext uri="{BB962C8B-B14F-4D97-AF65-F5344CB8AC3E}">
        <p14:creationId xmlns:p14="http://schemas.microsoft.com/office/powerpoint/2010/main" val="7189447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F59F5E-8627-F041-A688-33AC32A9DD44}" type="datetime1">
              <a:rPr lang="en-GB" smtClean="0"/>
              <a:t>10/09/2020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2E3AF-4ED4-CD44-AA82-67CFFA4BD3D4}" type="slidenum">
              <a:rPr lang="en-US" smtClean="0"/>
              <a:t>‹#›</a:t>
            </a:fld>
            <a:endParaRPr lang="en-US"/>
          </a:p>
        </p:txBody>
      </p:sp>
    </p:spTree>
    <p:extLst>
      <p:ext uri="{BB962C8B-B14F-4D97-AF65-F5344CB8AC3E}">
        <p14:creationId xmlns:p14="http://schemas.microsoft.com/office/powerpoint/2010/main" val="34936271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A042E3AF-4ED4-CD44-AA82-67CFFA4BD3D4}" type="slidenum">
              <a:rPr lang="en-US" smtClean="0"/>
              <a:t>2</a:t>
            </a:fld>
            <a:endParaRPr lang="en-US"/>
          </a:p>
        </p:txBody>
      </p:sp>
    </p:spTree>
    <p:extLst>
      <p:ext uri="{BB962C8B-B14F-4D97-AF65-F5344CB8AC3E}">
        <p14:creationId xmlns:p14="http://schemas.microsoft.com/office/powerpoint/2010/main" val="575175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A042E3AF-4ED4-CD44-AA82-67CFFA4BD3D4}" type="slidenum">
              <a:rPr lang="en-US" smtClean="0"/>
              <a:t>22</a:t>
            </a:fld>
            <a:endParaRPr lang="en-US"/>
          </a:p>
        </p:txBody>
      </p:sp>
    </p:spTree>
    <p:extLst>
      <p:ext uri="{BB962C8B-B14F-4D97-AF65-F5344CB8AC3E}">
        <p14:creationId xmlns:p14="http://schemas.microsoft.com/office/powerpoint/2010/main" val="787850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ltLang="sv-SE" sz="1200" dirty="0"/>
              <a:t>Personer med funktionsvariationer får hjälp med sjukgymnastik och ortopedisk hjälpmedel. </a:t>
            </a:r>
            <a:endParaRPr lang="sv-SE" dirty="0"/>
          </a:p>
        </p:txBody>
      </p:sp>
      <p:sp>
        <p:nvSpPr>
          <p:cNvPr id="4" name="Slide Number Placeholder 3"/>
          <p:cNvSpPr>
            <a:spLocks noGrp="1"/>
          </p:cNvSpPr>
          <p:nvPr>
            <p:ph type="sldNum" sz="quarter" idx="5"/>
          </p:nvPr>
        </p:nvSpPr>
        <p:spPr/>
        <p:txBody>
          <a:bodyPr/>
          <a:lstStyle/>
          <a:p>
            <a:fld id="{A042E3AF-4ED4-CD44-AA82-67CFFA4BD3D4}" type="slidenum">
              <a:rPr lang="en-US" smtClean="0"/>
              <a:t>24</a:t>
            </a:fld>
            <a:endParaRPr lang="en-US"/>
          </a:p>
        </p:txBody>
      </p:sp>
    </p:spTree>
    <p:extLst>
      <p:ext uri="{BB962C8B-B14F-4D97-AF65-F5344CB8AC3E}">
        <p14:creationId xmlns:p14="http://schemas.microsoft.com/office/powerpoint/2010/main" val="1776980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Fotograf: Niclas Ericsson</a:t>
            </a:r>
          </a:p>
        </p:txBody>
      </p:sp>
      <p:sp>
        <p:nvSpPr>
          <p:cNvPr id="4" name="Slide Number Placeholder 3"/>
          <p:cNvSpPr>
            <a:spLocks noGrp="1"/>
          </p:cNvSpPr>
          <p:nvPr>
            <p:ph type="sldNum" sz="quarter" idx="5"/>
          </p:nvPr>
        </p:nvSpPr>
        <p:spPr/>
        <p:txBody>
          <a:bodyPr/>
          <a:lstStyle/>
          <a:p>
            <a:fld id="{A042E3AF-4ED4-CD44-AA82-67CFFA4BD3D4}" type="slidenum">
              <a:rPr lang="en-US" smtClean="0"/>
              <a:t>28</a:t>
            </a:fld>
            <a:endParaRPr lang="en-US"/>
          </a:p>
        </p:txBody>
      </p:sp>
    </p:spTree>
    <p:extLst>
      <p:ext uri="{BB962C8B-B14F-4D97-AF65-F5344CB8AC3E}">
        <p14:creationId xmlns:p14="http://schemas.microsoft.com/office/powerpoint/2010/main" val="291859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b="0" i="0" u="none" strike="noStrike" kern="1200" dirty="0">
                <a:solidFill>
                  <a:schemeClr val="tx1"/>
                </a:solidFill>
                <a:effectLst/>
                <a:latin typeface="+mn-lt"/>
                <a:ea typeface="+mn-ea"/>
                <a:cs typeface="+mn-cs"/>
              </a:rPr>
              <a:t>Syftet med insatsen är att förstärka kvinnors försörjningsmöjligheter. </a:t>
            </a:r>
          </a:p>
          <a:p>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Spar- och låneföreningar samt yrkesutbildningar bidrar till att skapa fler inkomstkällor på landsbygden för de mest utsatta grupperna. </a:t>
            </a:r>
          </a:p>
          <a:p>
            <a:r>
              <a:rPr lang="sv-SE" sz="1200" b="0" i="0" u="none" strike="noStrike" kern="1200" dirty="0">
                <a:solidFill>
                  <a:schemeClr val="tx1"/>
                </a:solidFill>
                <a:effectLst/>
                <a:latin typeface="+mn-lt"/>
                <a:ea typeface="+mn-ea"/>
                <a:cs typeface="+mn-cs"/>
              </a:rPr>
              <a:t>Vi hjälper också till med att kartlägga potentiella marknader. </a:t>
            </a:r>
          </a:p>
          <a:p>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Kvinnorna i byn </a:t>
            </a:r>
            <a:r>
              <a:rPr lang="sv-SE" sz="1200" b="0" i="0" u="none" strike="noStrike" kern="1200" dirty="0" err="1">
                <a:solidFill>
                  <a:schemeClr val="tx1"/>
                </a:solidFill>
                <a:effectLst/>
                <a:latin typeface="+mn-lt"/>
                <a:ea typeface="+mn-ea"/>
                <a:cs typeface="+mn-cs"/>
              </a:rPr>
              <a:t>Charmgari</a:t>
            </a:r>
            <a:r>
              <a:rPr lang="sv-SE" sz="1200" b="0" i="0" u="none" strike="noStrike" kern="1200" dirty="0">
                <a:solidFill>
                  <a:schemeClr val="tx1"/>
                </a:solidFill>
                <a:effectLst/>
                <a:latin typeface="+mn-lt"/>
                <a:ea typeface="+mn-ea"/>
                <a:cs typeface="+mn-cs"/>
              </a:rPr>
              <a:t> har bildat ett kvinnoråd och skapat en sparbank (bild 1 till vänster)</a:t>
            </a:r>
            <a:endParaRPr lang="sv-SE" dirty="0"/>
          </a:p>
        </p:txBody>
      </p:sp>
      <p:sp>
        <p:nvSpPr>
          <p:cNvPr id="4" name="Slide Number Placeholder 3"/>
          <p:cNvSpPr>
            <a:spLocks noGrp="1"/>
          </p:cNvSpPr>
          <p:nvPr>
            <p:ph type="sldNum" sz="quarter" idx="5"/>
          </p:nvPr>
        </p:nvSpPr>
        <p:spPr/>
        <p:txBody>
          <a:bodyPr/>
          <a:lstStyle/>
          <a:p>
            <a:fld id="{F0BF9BF3-46AE-47B2-B010-1B497A768150}" type="slidenum">
              <a:rPr lang="sv-SE" smtClean="0"/>
              <a:t>29</a:t>
            </a:fld>
            <a:endParaRPr lang="sv-SE"/>
          </a:p>
        </p:txBody>
      </p:sp>
    </p:spTree>
    <p:extLst>
      <p:ext uri="{BB962C8B-B14F-4D97-AF65-F5344CB8AC3E}">
        <p14:creationId xmlns:p14="http://schemas.microsoft.com/office/powerpoint/2010/main" val="770165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Lokal samhällsstyrning</a:t>
            </a:r>
          </a:p>
          <a:p>
            <a:endParaRPr lang="sv-SE" dirty="0"/>
          </a:p>
          <a:p>
            <a:r>
              <a:rPr lang="sv-SE" dirty="0" err="1"/>
              <a:t>Byutvecklingskommitteer</a:t>
            </a:r>
            <a:endParaRPr lang="sv-SE" dirty="0"/>
          </a:p>
          <a:p>
            <a:r>
              <a:rPr lang="sv-SE" dirty="0"/>
              <a:t>NSP, Citizens Charter</a:t>
            </a:r>
          </a:p>
          <a:p>
            <a:pPr marL="171450" indent="-171450">
              <a:buFontTx/>
              <a:buChar char="-"/>
            </a:pPr>
            <a:r>
              <a:rPr lang="sv-SE" dirty="0"/>
              <a:t>Världens största </a:t>
            </a:r>
            <a:r>
              <a:rPr lang="sv-SE" dirty="0" err="1"/>
              <a:t>byutv’s</a:t>
            </a:r>
            <a:r>
              <a:rPr lang="sv-SE" dirty="0"/>
              <a:t> program</a:t>
            </a:r>
          </a:p>
          <a:p>
            <a:pPr marL="171450" indent="-171450">
              <a:buFontTx/>
              <a:buChar char="-"/>
            </a:pPr>
            <a:r>
              <a:rPr lang="sv-SE" dirty="0"/>
              <a:t>Försök att bygga ”samhällskontrakt”, minimistandards av service, ”rättigheter” på bynivå</a:t>
            </a:r>
          </a:p>
          <a:p>
            <a:pPr marL="171450" indent="-171450">
              <a:buFontTx/>
              <a:buChar char="-"/>
            </a:pPr>
            <a:endParaRPr lang="sv-SE" dirty="0"/>
          </a:p>
          <a:p>
            <a:pPr marL="0" indent="0">
              <a:buFontTx/>
              <a:buNone/>
            </a:pPr>
            <a:endParaRPr lang="sv-SE" dirty="0"/>
          </a:p>
          <a:p>
            <a:pPr marL="0" indent="0">
              <a:buFontTx/>
              <a:buNone/>
            </a:pPr>
            <a:r>
              <a:rPr lang="sv-SE" dirty="0"/>
              <a:t>Kvinnors delaktighet</a:t>
            </a:r>
          </a:p>
          <a:p>
            <a:pPr marL="171450" indent="-171450">
              <a:buFontTx/>
              <a:buChar char="-"/>
            </a:pPr>
            <a:r>
              <a:rPr lang="sv-SE" dirty="0"/>
              <a:t>Ingår i </a:t>
            </a:r>
            <a:r>
              <a:rPr lang="sv-SE" dirty="0" err="1"/>
              <a:t>CDCs</a:t>
            </a:r>
            <a:endParaRPr lang="sv-SE" dirty="0"/>
          </a:p>
          <a:p>
            <a:pPr marL="171450" indent="-171450">
              <a:buFontTx/>
              <a:buChar char="-"/>
            </a:pPr>
            <a:r>
              <a:rPr lang="sv-SE" dirty="0"/>
              <a:t>Representation/deltagande i politiken (fler i </a:t>
            </a:r>
            <a:r>
              <a:rPr lang="sv-SE" dirty="0" err="1"/>
              <a:t>parlamententen</a:t>
            </a:r>
            <a:r>
              <a:rPr lang="sv-SE" dirty="0"/>
              <a:t> än i </a:t>
            </a:r>
            <a:r>
              <a:rPr lang="sv-SE" dirty="0" err="1"/>
              <a:t>USA’s</a:t>
            </a:r>
            <a:r>
              <a:rPr lang="sv-SE" dirty="0"/>
              <a:t> kongress)</a:t>
            </a:r>
          </a:p>
          <a:p>
            <a:pPr marL="171450" indent="-171450">
              <a:buFontTx/>
              <a:buChar char="-"/>
            </a:pPr>
            <a:r>
              <a:rPr lang="sv-SE" dirty="0"/>
              <a:t>Näringsliv, bowlinghallen</a:t>
            </a:r>
          </a:p>
          <a:p>
            <a:pPr marL="171450" indent="-171450">
              <a:buFontTx/>
              <a:buChar char="-"/>
            </a:pPr>
            <a:r>
              <a:rPr lang="sv-SE" dirty="0"/>
              <a:t>Media/kvinnoprogram</a:t>
            </a:r>
          </a:p>
          <a:p>
            <a:pPr marL="171450" indent="-171450">
              <a:buFontTx/>
              <a:buChar char="-"/>
            </a:pPr>
            <a:endParaRPr lang="sv-SE" dirty="0"/>
          </a:p>
          <a:p>
            <a:pPr marL="0" indent="0">
              <a:buFontTx/>
              <a:buNone/>
            </a:pPr>
            <a:r>
              <a:rPr lang="sv-SE" dirty="0"/>
              <a:t>Infrastruktur </a:t>
            </a:r>
          </a:p>
          <a:p>
            <a:endParaRPr lang="sv-SE" dirty="0"/>
          </a:p>
          <a:p>
            <a:r>
              <a:rPr lang="sv-SE" dirty="0"/>
              <a:t>Byutvecklingskommitteer</a:t>
            </a:r>
          </a:p>
          <a:p>
            <a:r>
              <a:rPr lang="sv-SE" dirty="0"/>
              <a:t>NSP, Citizens Charter</a:t>
            </a:r>
          </a:p>
          <a:p>
            <a:pPr marL="171450" indent="-171450">
              <a:buFontTx/>
              <a:buChar char="-"/>
            </a:pPr>
            <a:r>
              <a:rPr lang="sv-SE" dirty="0"/>
              <a:t>Världens största byutv’s program</a:t>
            </a:r>
          </a:p>
          <a:p>
            <a:pPr marL="171450" indent="-171450">
              <a:buFontTx/>
              <a:buChar char="-"/>
            </a:pPr>
            <a:r>
              <a:rPr lang="sv-SE" dirty="0"/>
              <a:t>Försök att bygga ”samhällskontrakt”, minimistandards av service, ”rättigheter” på bynivå</a:t>
            </a:r>
          </a:p>
          <a:p>
            <a:pPr marL="171450" indent="-171450">
              <a:buFontTx/>
              <a:buChar char="-"/>
            </a:pPr>
            <a:endParaRPr lang="sv-SE" dirty="0"/>
          </a:p>
          <a:p>
            <a:pPr marL="0" indent="0">
              <a:buFontTx/>
              <a:buNone/>
            </a:pPr>
            <a:endParaRPr lang="sv-SE" dirty="0"/>
          </a:p>
          <a:p>
            <a:pPr marL="0" indent="0">
              <a:buFontTx/>
              <a:buNone/>
            </a:pPr>
            <a:r>
              <a:rPr lang="sv-SE" dirty="0"/>
              <a:t>Kvinnors delaktighet</a:t>
            </a:r>
          </a:p>
          <a:p>
            <a:pPr marL="171450" indent="-171450">
              <a:buFontTx/>
              <a:buChar char="-"/>
            </a:pPr>
            <a:r>
              <a:rPr lang="sv-SE" dirty="0"/>
              <a:t>Ingår i CDCs</a:t>
            </a:r>
          </a:p>
          <a:p>
            <a:pPr marL="171450" indent="-171450">
              <a:buFontTx/>
              <a:buChar char="-"/>
            </a:pPr>
            <a:r>
              <a:rPr lang="sv-SE" dirty="0"/>
              <a:t>Representation/deltagande i politiken (fler i parlamententen än i USA’s kongress)</a:t>
            </a:r>
          </a:p>
          <a:p>
            <a:pPr marL="171450" indent="-171450">
              <a:buFontTx/>
              <a:buChar char="-"/>
            </a:pPr>
            <a:r>
              <a:rPr lang="sv-SE" dirty="0"/>
              <a:t>Näringsliv, bowlinghallen</a:t>
            </a:r>
          </a:p>
          <a:p>
            <a:pPr marL="171450" indent="-171450">
              <a:buFontTx/>
              <a:buChar char="-"/>
            </a:pPr>
            <a:r>
              <a:rPr lang="sv-SE" dirty="0"/>
              <a:t>Media/kvinnoprogram</a:t>
            </a:r>
          </a:p>
          <a:p>
            <a:pPr marL="171450" indent="-171450">
              <a:buFontTx/>
              <a:buChar char="-"/>
            </a:pPr>
            <a:endParaRPr lang="sv-SE" dirty="0"/>
          </a:p>
          <a:p>
            <a:pPr marL="0" indent="0">
              <a:buFontTx/>
              <a:buNone/>
            </a:pPr>
            <a:r>
              <a:rPr lang="sv-SE" dirty="0"/>
              <a:t>Infrastruktur </a:t>
            </a:r>
          </a:p>
        </p:txBody>
      </p:sp>
      <p:sp>
        <p:nvSpPr>
          <p:cNvPr id="4" name="Slide Number Placeholder 3"/>
          <p:cNvSpPr>
            <a:spLocks noGrp="1"/>
          </p:cNvSpPr>
          <p:nvPr>
            <p:ph type="sldNum" sz="quarter" idx="10"/>
          </p:nvPr>
        </p:nvSpPr>
        <p:spPr/>
        <p:txBody>
          <a:bodyPr/>
          <a:lstStyle/>
          <a:p>
            <a:fld id="{096CD966-CCB7-4364-8AE5-C3086A82B3A0}" type="slidenum">
              <a:rPr lang="sv-SE" smtClean="0"/>
              <a:t>30</a:t>
            </a:fld>
            <a:endParaRPr lang="sv-SE"/>
          </a:p>
        </p:txBody>
      </p:sp>
    </p:spTree>
    <p:extLst>
      <p:ext uri="{BB962C8B-B14F-4D97-AF65-F5344CB8AC3E}">
        <p14:creationId xmlns:p14="http://schemas.microsoft.com/office/powerpoint/2010/main" val="1963994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B0022A4E-154A-DD41-BF0C-E42C1724E916}" type="slidenum">
              <a:rPr lang="en-US" smtClean="0"/>
              <a:pPr>
                <a:defRPr/>
              </a:pPr>
              <a:t>35</a:t>
            </a:fld>
            <a:endParaRPr lang="en-US"/>
          </a:p>
        </p:txBody>
      </p:sp>
    </p:spTree>
    <p:extLst>
      <p:ext uri="{BB962C8B-B14F-4D97-AF65-F5344CB8AC3E}">
        <p14:creationId xmlns:p14="http://schemas.microsoft.com/office/powerpoint/2010/main" val="850458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A042E3AF-4ED4-CD44-AA82-67CFFA4BD3D4}" type="slidenum">
              <a:rPr lang="en-US" smtClean="0"/>
              <a:t>36</a:t>
            </a:fld>
            <a:endParaRPr lang="en-US"/>
          </a:p>
        </p:txBody>
      </p:sp>
    </p:spTree>
    <p:extLst>
      <p:ext uri="{BB962C8B-B14F-4D97-AF65-F5344CB8AC3E}">
        <p14:creationId xmlns:p14="http://schemas.microsoft.com/office/powerpoint/2010/main" val="862042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Fotograf: Malin Hoelstad</a:t>
            </a:r>
          </a:p>
        </p:txBody>
      </p:sp>
      <p:sp>
        <p:nvSpPr>
          <p:cNvPr id="4" name="Slide Number Placeholder 3"/>
          <p:cNvSpPr>
            <a:spLocks noGrp="1"/>
          </p:cNvSpPr>
          <p:nvPr>
            <p:ph type="sldNum" sz="quarter" idx="5"/>
          </p:nvPr>
        </p:nvSpPr>
        <p:spPr/>
        <p:txBody>
          <a:bodyPr/>
          <a:lstStyle/>
          <a:p>
            <a:fld id="{A042E3AF-4ED4-CD44-AA82-67CFFA4BD3D4}" type="slidenum">
              <a:rPr lang="en-US" smtClean="0"/>
              <a:t>7</a:t>
            </a:fld>
            <a:endParaRPr lang="en-US"/>
          </a:p>
        </p:txBody>
      </p:sp>
    </p:spTree>
    <p:extLst>
      <p:ext uri="{BB962C8B-B14F-4D97-AF65-F5344CB8AC3E}">
        <p14:creationId xmlns:p14="http://schemas.microsoft.com/office/powerpoint/2010/main" val="2000502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A042E3AF-4ED4-CD44-AA82-67CFFA4BD3D4}" type="slidenum">
              <a:rPr lang="en-US" smtClean="0"/>
              <a:t>11</a:t>
            </a:fld>
            <a:endParaRPr lang="en-US"/>
          </a:p>
        </p:txBody>
      </p:sp>
    </p:spTree>
    <p:extLst>
      <p:ext uri="{BB962C8B-B14F-4D97-AF65-F5344CB8AC3E}">
        <p14:creationId xmlns:p14="http://schemas.microsoft.com/office/powerpoint/2010/main" val="407124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A042E3AF-4ED4-CD44-AA82-67CFFA4BD3D4}" type="slidenum">
              <a:rPr lang="en-US" smtClean="0"/>
              <a:t>14</a:t>
            </a:fld>
            <a:endParaRPr lang="en-US"/>
          </a:p>
        </p:txBody>
      </p:sp>
    </p:spTree>
    <p:extLst>
      <p:ext uri="{BB962C8B-B14F-4D97-AF65-F5344CB8AC3E}">
        <p14:creationId xmlns:p14="http://schemas.microsoft.com/office/powerpoint/2010/main" val="1195084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Foto: Christoffer Hjalmarsson</a:t>
            </a:r>
          </a:p>
          <a:p>
            <a:r>
              <a:rPr lang="sv-SE" dirty="0"/>
              <a:t>Jalalabad Beniga </a:t>
            </a:r>
            <a:r>
              <a:rPr lang="sv-SE" dirty="0" err="1"/>
              <a:t>village</a:t>
            </a:r>
            <a:r>
              <a:rPr lang="sv-SE" dirty="0"/>
              <a:t> </a:t>
            </a:r>
            <a:r>
              <a:rPr lang="sv-SE" dirty="0" err="1"/>
              <a:t>school</a:t>
            </a:r>
            <a:endParaRPr lang="sv-SE" dirty="0"/>
          </a:p>
        </p:txBody>
      </p:sp>
      <p:sp>
        <p:nvSpPr>
          <p:cNvPr id="4" name="Slide Number Placeholder 3"/>
          <p:cNvSpPr>
            <a:spLocks noGrp="1"/>
          </p:cNvSpPr>
          <p:nvPr>
            <p:ph type="sldNum" sz="quarter" idx="5"/>
          </p:nvPr>
        </p:nvSpPr>
        <p:spPr/>
        <p:txBody>
          <a:bodyPr/>
          <a:lstStyle/>
          <a:p>
            <a:fld id="{A042E3AF-4ED4-CD44-AA82-67CFFA4BD3D4}" type="slidenum">
              <a:rPr lang="en-US" smtClean="0"/>
              <a:t>15</a:t>
            </a:fld>
            <a:endParaRPr lang="en-US"/>
          </a:p>
        </p:txBody>
      </p:sp>
    </p:spTree>
    <p:extLst>
      <p:ext uri="{BB962C8B-B14F-4D97-AF65-F5344CB8AC3E}">
        <p14:creationId xmlns:p14="http://schemas.microsoft.com/office/powerpoint/2010/main" val="18511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Khalid </a:t>
            </a:r>
            <a:r>
              <a:rPr lang="sv-SE" dirty="0" err="1"/>
              <a:t>ibne</a:t>
            </a:r>
            <a:r>
              <a:rPr lang="sv-SE" dirty="0"/>
              <a:t> </a:t>
            </a:r>
            <a:r>
              <a:rPr lang="sv-SE" dirty="0" err="1"/>
              <a:t>walid</a:t>
            </a:r>
            <a:r>
              <a:rPr lang="sv-SE" dirty="0"/>
              <a:t> skola. </a:t>
            </a:r>
            <a:r>
              <a:rPr lang="sv-SE" dirty="0" err="1"/>
              <a:t>Mazar</a:t>
            </a:r>
            <a:r>
              <a:rPr lang="sv-SE" dirty="0"/>
              <a:t>-e Sharif</a:t>
            </a:r>
          </a:p>
        </p:txBody>
      </p:sp>
      <p:sp>
        <p:nvSpPr>
          <p:cNvPr id="4" name="Slide Number Placeholder 3"/>
          <p:cNvSpPr>
            <a:spLocks noGrp="1"/>
          </p:cNvSpPr>
          <p:nvPr>
            <p:ph type="sldNum" sz="quarter" idx="5"/>
          </p:nvPr>
        </p:nvSpPr>
        <p:spPr/>
        <p:txBody>
          <a:bodyPr/>
          <a:lstStyle/>
          <a:p>
            <a:fld id="{A24CA729-6FFA-4F21-9637-304825FE6DE0}" type="slidenum">
              <a:rPr lang="sv-SE" smtClean="0"/>
              <a:t>18</a:t>
            </a:fld>
            <a:endParaRPr lang="sv-SE"/>
          </a:p>
        </p:txBody>
      </p:sp>
    </p:spTree>
    <p:extLst>
      <p:ext uri="{BB962C8B-B14F-4D97-AF65-F5344CB8AC3E}">
        <p14:creationId xmlns:p14="http://schemas.microsoft.com/office/powerpoint/2010/main" val="3668994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Fotograf: Malin Hoelstad</a:t>
            </a:r>
          </a:p>
        </p:txBody>
      </p:sp>
      <p:sp>
        <p:nvSpPr>
          <p:cNvPr id="4" name="Slide Number Placeholder 3"/>
          <p:cNvSpPr>
            <a:spLocks noGrp="1"/>
          </p:cNvSpPr>
          <p:nvPr>
            <p:ph type="sldNum" sz="quarter" idx="5"/>
          </p:nvPr>
        </p:nvSpPr>
        <p:spPr/>
        <p:txBody>
          <a:bodyPr/>
          <a:lstStyle/>
          <a:p>
            <a:fld id="{A042E3AF-4ED4-CD44-AA82-67CFFA4BD3D4}" type="slidenum">
              <a:rPr lang="en-US" smtClean="0"/>
              <a:t>19</a:t>
            </a:fld>
            <a:endParaRPr lang="en-US"/>
          </a:p>
        </p:txBody>
      </p:sp>
    </p:spTree>
    <p:extLst>
      <p:ext uri="{BB962C8B-B14F-4D97-AF65-F5344CB8AC3E}">
        <p14:creationId xmlns:p14="http://schemas.microsoft.com/office/powerpoint/2010/main" val="3583494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A042E3AF-4ED4-CD44-AA82-67CFFA4BD3D4}" type="slidenum">
              <a:rPr lang="en-US" smtClean="0"/>
              <a:t>20</a:t>
            </a:fld>
            <a:endParaRPr lang="en-US"/>
          </a:p>
        </p:txBody>
      </p:sp>
    </p:spTree>
    <p:extLst>
      <p:ext uri="{BB962C8B-B14F-4D97-AF65-F5344CB8AC3E}">
        <p14:creationId xmlns:p14="http://schemas.microsoft.com/office/powerpoint/2010/main" val="148921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MHM: </a:t>
            </a:r>
            <a:r>
              <a:rPr lang="sv-SE" dirty="0" err="1"/>
              <a:t>menstrual</a:t>
            </a:r>
            <a:r>
              <a:rPr lang="sv-SE" dirty="0"/>
              <a:t> </a:t>
            </a:r>
            <a:r>
              <a:rPr lang="sv-SE" dirty="0" err="1"/>
              <a:t>hygiene</a:t>
            </a:r>
            <a:r>
              <a:rPr lang="sv-SE" dirty="0"/>
              <a:t> management</a:t>
            </a:r>
          </a:p>
        </p:txBody>
      </p:sp>
      <p:sp>
        <p:nvSpPr>
          <p:cNvPr id="4" name="Slide Number Placeholder 3"/>
          <p:cNvSpPr>
            <a:spLocks noGrp="1"/>
          </p:cNvSpPr>
          <p:nvPr>
            <p:ph type="sldNum" sz="quarter" idx="5"/>
          </p:nvPr>
        </p:nvSpPr>
        <p:spPr/>
        <p:txBody>
          <a:bodyPr/>
          <a:lstStyle/>
          <a:p>
            <a:fld id="{A042E3AF-4ED4-CD44-AA82-67CFFA4BD3D4}" type="slidenum">
              <a:rPr lang="en-US" smtClean="0"/>
              <a:t>21</a:t>
            </a:fld>
            <a:endParaRPr lang="en-US"/>
          </a:p>
        </p:txBody>
      </p:sp>
    </p:spTree>
    <p:extLst>
      <p:ext uri="{BB962C8B-B14F-4D97-AF65-F5344CB8AC3E}">
        <p14:creationId xmlns:p14="http://schemas.microsoft.com/office/powerpoint/2010/main" val="2077960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108520" y="0"/>
            <a:ext cx="9577064" cy="5236046"/>
          </a:xfrm>
          <a:prstGeom prst="rect">
            <a:avLst/>
          </a:prstGeom>
          <a:solidFill>
            <a:srgbClr val="006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AK-Logotyp-vit-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7624" y="1779662"/>
            <a:ext cx="6969042" cy="1359813"/>
          </a:xfrm>
          <a:prstGeom prst="rect">
            <a:avLst/>
          </a:prstGeom>
        </p:spPr>
      </p:pic>
    </p:spTree>
    <p:extLst>
      <p:ext uri="{BB962C8B-B14F-4D97-AF65-F5344CB8AC3E}">
        <p14:creationId xmlns:p14="http://schemas.microsoft.com/office/powerpoint/2010/main" val="115398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E CHART _ EDIT IN MASTERS">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C6FCCE61-6C8B-0449-AA28-7DD077BDE8A8}" type="slidenum">
              <a:rPr lang="en-US" smtClean="0"/>
              <a:pPr/>
              <a:t>‹#›</a:t>
            </a:fld>
            <a:endParaRPr lang="en-US" dirty="0"/>
          </a:p>
        </p:txBody>
      </p:sp>
      <p:sp>
        <p:nvSpPr>
          <p:cNvPr id="8" name="Title 1"/>
          <p:cNvSpPr>
            <a:spLocks noGrp="1"/>
          </p:cNvSpPr>
          <p:nvPr>
            <p:ph type="title" hasCustomPrompt="1"/>
          </p:nvPr>
        </p:nvSpPr>
        <p:spPr>
          <a:xfrm>
            <a:off x="467544" y="914662"/>
            <a:ext cx="6912744" cy="504960"/>
          </a:xfrm>
          <a:prstGeom prst="rect">
            <a:avLst/>
          </a:prstGeom>
        </p:spPr>
        <p:txBody>
          <a:bodyPr anchor="t"/>
          <a:lstStyle>
            <a:lvl1pPr algn="l">
              <a:defRPr sz="3000" b="1" u="none" cap="none">
                <a:solidFill>
                  <a:srgbClr val="006983"/>
                </a:solidFill>
                <a:latin typeface="Graphik Bold"/>
                <a:cs typeface="Graphik Bold"/>
              </a:defRPr>
            </a:lvl1pPr>
          </a:lstStyle>
          <a:p>
            <a:r>
              <a:rPr lang="en-GB" dirty="0"/>
              <a:t>Click to edit master title style</a:t>
            </a:r>
            <a:endParaRPr lang="en-US" dirty="0"/>
          </a:p>
        </p:txBody>
      </p:sp>
      <p:sp>
        <p:nvSpPr>
          <p:cNvPr id="12" name="Chart Placeholder 11"/>
          <p:cNvSpPr>
            <a:spLocks noGrp="1"/>
          </p:cNvSpPr>
          <p:nvPr>
            <p:ph type="chart" sz="quarter" idx="12"/>
          </p:nvPr>
        </p:nvSpPr>
        <p:spPr>
          <a:xfrm>
            <a:off x="468313" y="1635646"/>
            <a:ext cx="8351837" cy="3239567"/>
          </a:xfrm>
          <a:prstGeom prst="rect">
            <a:avLst/>
          </a:prstGeom>
        </p:spPr>
        <p:txBody>
          <a:bodyPr vert="horz"/>
          <a:lstStyle>
            <a:lvl1pPr>
              <a:defRPr>
                <a:solidFill>
                  <a:srgbClr val="006983"/>
                </a:solidFill>
                <a:latin typeface="Graphik Regular"/>
              </a:defRPr>
            </a:lvl1pPr>
          </a:lstStyle>
          <a:p>
            <a:endParaRPr lang="en-US" dirty="0"/>
          </a:p>
        </p:txBody>
      </p:sp>
    </p:spTree>
    <p:extLst>
      <p:ext uri="{BB962C8B-B14F-4D97-AF65-F5344CB8AC3E}">
        <p14:creationId xmlns:p14="http://schemas.microsoft.com/office/powerpoint/2010/main" val="275901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240" y="-20078"/>
            <a:ext cx="9144000" cy="5143500"/>
          </a:xfrm>
          <a:prstGeom prst="rect">
            <a:avLst/>
          </a:prstGeom>
        </p:spPr>
        <p:txBody>
          <a:bodyPr vert="horz"/>
          <a:lstStyle>
            <a:lvl1pPr>
              <a:defRPr>
                <a:solidFill>
                  <a:srgbClr val="006983"/>
                </a:solidFill>
                <a:latin typeface="Graphik Regular"/>
              </a:defRPr>
            </a:lvl1pPr>
          </a:lstStyle>
          <a:p>
            <a:endParaRPr lang="en-US" dirty="0"/>
          </a:p>
        </p:txBody>
      </p:sp>
    </p:spTree>
    <p:extLst>
      <p:ext uri="{BB962C8B-B14F-4D97-AF65-F5344CB8AC3E}">
        <p14:creationId xmlns:p14="http://schemas.microsoft.com/office/powerpoint/2010/main" val="3666745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al Page">
    <p:spTree>
      <p:nvGrpSpPr>
        <p:cNvPr id="1" name=""/>
        <p:cNvGrpSpPr/>
        <p:nvPr/>
      </p:nvGrpSpPr>
      <p:grpSpPr>
        <a:xfrm>
          <a:off x="0" y="0"/>
          <a:ext cx="0" cy="0"/>
          <a:chOff x="0" y="0"/>
          <a:chExt cx="0" cy="0"/>
        </a:xfrm>
      </p:grpSpPr>
      <p:sp>
        <p:nvSpPr>
          <p:cNvPr id="3" name="Rectangle 2"/>
          <p:cNvSpPr/>
          <p:nvPr userDrawn="1"/>
        </p:nvSpPr>
        <p:spPr>
          <a:xfrm>
            <a:off x="-109744" y="-141133"/>
            <a:ext cx="9253744" cy="5394403"/>
          </a:xfrm>
          <a:prstGeom prst="rect">
            <a:avLst/>
          </a:prstGeom>
          <a:solidFill>
            <a:srgbClr val="00698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SAK-Logotyp-vit-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558" y="342430"/>
            <a:ext cx="3162842" cy="617140"/>
          </a:xfrm>
          <a:prstGeom prst="rect">
            <a:avLst/>
          </a:prstGeom>
        </p:spPr>
      </p:pic>
      <p:sp>
        <p:nvSpPr>
          <p:cNvPr id="5" name="Rectangle 4"/>
          <p:cNvSpPr/>
          <p:nvPr userDrawn="1"/>
        </p:nvSpPr>
        <p:spPr>
          <a:xfrm>
            <a:off x="1233182" y="4011910"/>
            <a:ext cx="3122794" cy="826893"/>
          </a:xfrm>
          <a:prstGeom prst="rect">
            <a:avLst/>
          </a:prstGeom>
        </p:spPr>
        <p:txBody>
          <a:bodyPr wrap="square">
            <a:spAutoFit/>
          </a:bodyPr>
          <a:lstStyle/>
          <a:p>
            <a:pPr>
              <a:lnSpc>
                <a:spcPct val="120000"/>
              </a:lnSpc>
            </a:pPr>
            <a:r>
              <a:rPr lang="en-US" sz="1200" b="0" i="0" kern="1200" baseline="30000" dirty="0">
                <a:solidFill>
                  <a:schemeClr val="bg1"/>
                </a:solidFill>
                <a:latin typeface="Graphik Regular"/>
                <a:ea typeface="+mn-ea"/>
                <a:cs typeface="Graphik Regular"/>
              </a:rPr>
              <a:t>Swedish Committee for Afghanistan</a:t>
            </a:r>
          </a:p>
          <a:p>
            <a:pPr>
              <a:lnSpc>
                <a:spcPct val="120000"/>
              </a:lnSpc>
            </a:pPr>
            <a:r>
              <a:rPr lang="sv-SE" sz="1200" b="0" i="0" kern="1200" baseline="30000" dirty="0">
                <a:solidFill>
                  <a:schemeClr val="bg1"/>
                </a:solidFill>
                <a:latin typeface="Graphik Regular"/>
                <a:ea typeface="+mn-ea"/>
                <a:cs typeface="Graphik Regular"/>
              </a:rPr>
              <a:t>Malmgårdsvägen 63,</a:t>
            </a:r>
          </a:p>
          <a:p>
            <a:pPr>
              <a:lnSpc>
                <a:spcPct val="120000"/>
              </a:lnSpc>
            </a:pPr>
            <a:r>
              <a:rPr lang="sv-SE" sz="1200" b="0" i="0" kern="1200" baseline="30000" dirty="0">
                <a:solidFill>
                  <a:schemeClr val="bg1"/>
                </a:solidFill>
                <a:latin typeface="Graphik Regular"/>
                <a:ea typeface="+mn-ea"/>
                <a:cs typeface="Graphik Regular"/>
              </a:rPr>
              <a:t>3 </a:t>
            </a:r>
            <a:r>
              <a:rPr lang="sv-SE" sz="1200" b="0" i="0" kern="1200" baseline="30000" dirty="0" err="1">
                <a:solidFill>
                  <a:schemeClr val="bg1"/>
                </a:solidFill>
                <a:latin typeface="Graphik Regular"/>
                <a:ea typeface="+mn-ea"/>
                <a:cs typeface="Graphik Regular"/>
              </a:rPr>
              <a:t>tr</a:t>
            </a:r>
            <a:r>
              <a:rPr lang="sv-SE" sz="1200" b="0" i="0" kern="1200" baseline="30000" dirty="0">
                <a:solidFill>
                  <a:schemeClr val="bg1"/>
                </a:solidFill>
                <a:latin typeface="Graphik Regular"/>
                <a:ea typeface="+mn-ea"/>
                <a:cs typeface="Graphik Regular"/>
              </a:rPr>
              <a:t> 116 38 Stockholm, Sweden </a:t>
            </a:r>
          </a:p>
          <a:p>
            <a:pPr>
              <a:lnSpc>
                <a:spcPct val="120000"/>
              </a:lnSpc>
            </a:pPr>
            <a:r>
              <a:rPr lang="sv-SE" sz="1200" b="0" i="0" kern="1200" baseline="30000" dirty="0">
                <a:solidFill>
                  <a:schemeClr val="bg1"/>
                </a:solidFill>
                <a:latin typeface="Graphik Regular"/>
                <a:ea typeface="+mn-ea"/>
                <a:cs typeface="Graphik Regular"/>
              </a:rPr>
              <a:t>+46 (0)8 545 818 45</a:t>
            </a:r>
          </a:p>
          <a:p>
            <a:pPr>
              <a:lnSpc>
                <a:spcPct val="120000"/>
              </a:lnSpc>
            </a:pPr>
            <a:r>
              <a:rPr lang="sv-SE" sz="1200" b="0" i="0" kern="1200" baseline="30000" dirty="0" err="1">
                <a:solidFill>
                  <a:schemeClr val="bg1"/>
                </a:solidFill>
                <a:latin typeface="Graphik Regular"/>
                <a:ea typeface="+mn-ea"/>
                <a:cs typeface="Graphik Regular"/>
              </a:rPr>
              <a:t>www.sak.se</a:t>
            </a:r>
            <a:endParaRPr lang="en-US" sz="1200" b="0" i="0" dirty="0">
              <a:solidFill>
                <a:schemeClr val="bg1"/>
              </a:solidFill>
              <a:latin typeface="Graphik Regular"/>
              <a:cs typeface="Graphik Regular"/>
            </a:endParaRPr>
          </a:p>
        </p:txBody>
      </p:sp>
    </p:spTree>
    <p:extLst>
      <p:ext uri="{BB962C8B-B14F-4D97-AF65-F5344CB8AC3E}">
        <p14:creationId xmlns:p14="http://schemas.microsoft.com/office/powerpoint/2010/main" val="1126376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903805-DBF9-4EA8-9AA3-7AEFD9530574}"/>
              </a:ext>
            </a:extLst>
          </p:cNvPr>
          <p:cNvSpPr>
            <a:spLocks noGrp="1"/>
          </p:cNvSpPr>
          <p:nvPr>
            <p:ph type="dt" sz="half" idx="10"/>
          </p:nvPr>
        </p:nvSpPr>
        <p:spPr/>
        <p:txBody>
          <a:bodyPr/>
          <a:lstStyle/>
          <a:p>
            <a:fld id="{5218E4AE-697E-400D-8B73-D14CB0239CEA}" type="datetimeFigureOut">
              <a:rPr lang="sv-SE" smtClean="0"/>
              <a:t>2020-09-10</a:t>
            </a:fld>
            <a:endParaRPr lang="sv-SE"/>
          </a:p>
        </p:txBody>
      </p:sp>
      <p:sp>
        <p:nvSpPr>
          <p:cNvPr id="3" name="Footer Placeholder 2">
            <a:extLst>
              <a:ext uri="{FF2B5EF4-FFF2-40B4-BE49-F238E27FC236}">
                <a16:creationId xmlns:a16="http://schemas.microsoft.com/office/drawing/2014/main" id="{65712C05-48EF-41F8-B152-8B1AF565D3D6}"/>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9D23398F-0E5C-4864-8516-6917E7118629}"/>
              </a:ext>
            </a:extLst>
          </p:cNvPr>
          <p:cNvSpPr>
            <a:spLocks noGrp="1"/>
          </p:cNvSpPr>
          <p:nvPr>
            <p:ph type="sldNum" sz="quarter" idx="12"/>
          </p:nvPr>
        </p:nvSpPr>
        <p:spPr/>
        <p:txBody>
          <a:bodyPr/>
          <a:lstStyle/>
          <a:p>
            <a:fld id="{16629A9C-1C9E-41DC-B3A3-8C994DF87C7D}" type="slidenum">
              <a:rPr lang="sv-SE" smtClean="0"/>
              <a:t>‹#›</a:t>
            </a:fld>
            <a:endParaRPr lang="sv-SE"/>
          </a:p>
        </p:txBody>
      </p:sp>
    </p:spTree>
    <p:extLst>
      <p:ext uri="{BB962C8B-B14F-4D97-AF65-F5344CB8AC3E}">
        <p14:creationId xmlns:p14="http://schemas.microsoft.com/office/powerpoint/2010/main" val="2500138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hapter Title">
    <p:spTree>
      <p:nvGrpSpPr>
        <p:cNvPr id="1" name=""/>
        <p:cNvGrpSpPr/>
        <p:nvPr/>
      </p:nvGrpSpPr>
      <p:grpSpPr>
        <a:xfrm>
          <a:off x="0" y="0"/>
          <a:ext cx="0" cy="0"/>
          <a:chOff x="0" y="0"/>
          <a:chExt cx="0" cy="0"/>
        </a:xfrm>
      </p:grpSpPr>
      <p:sp>
        <p:nvSpPr>
          <p:cNvPr id="3" name="Rectangle 2"/>
          <p:cNvSpPr/>
          <p:nvPr/>
        </p:nvSpPr>
        <p:spPr>
          <a:xfrm>
            <a:off x="0" y="1"/>
            <a:ext cx="9467850" cy="5235575"/>
          </a:xfrm>
          <a:prstGeom prst="rect">
            <a:avLst/>
          </a:prstGeom>
          <a:solidFill>
            <a:srgbClr val="00698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4" name="Picture 11" descr="pattern_3.ai"/>
          <p:cNvPicPr>
            <a:picLocks noChangeAspect="1"/>
          </p:cNvPicPr>
          <p:nvPr/>
        </p:nvPicPr>
        <p:blipFill>
          <a:blip r:embed="rId2">
            <a:alphaModFix amt="13000"/>
            <a:extLst>
              <a:ext uri="{28A0092B-C50C-407E-A947-70E740481C1C}">
                <a14:useLocalDpi xmlns:a14="http://schemas.microsoft.com/office/drawing/2010/main"/>
              </a:ext>
            </a:extLst>
          </a:blip>
          <a:srcRect/>
          <a:stretch>
            <a:fillRect/>
          </a:stretch>
        </p:blipFill>
        <p:spPr bwMode="auto">
          <a:xfrm>
            <a:off x="-323849" y="-236538"/>
            <a:ext cx="10240963" cy="5761038"/>
          </a:xfrm>
          <a:prstGeom prst="rect">
            <a:avLst/>
          </a:prstGeom>
          <a:noFill/>
          <a:ln>
            <a:noFill/>
          </a:ln>
          <a:extLst>
            <a:ext uri="{909E8E84-426E-40dd-AFC4-6F175D3DCCD1}">
              <a14:hiddenFill xmlns:a14="http://schemas.microsoft.com/office/drawing/2010/main" xmlns="">
                <a:solidFill>
                  <a:srgbClr val="FFFFFF">
                    <a:alpha val="13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10"/>
          <p:cNvSpPr>
            <a:spLocks noGrp="1"/>
          </p:cNvSpPr>
          <p:nvPr>
            <p:ph type="body" sz="quarter" idx="10"/>
          </p:nvPr>
        </p:nvSpPr>
        <p:spPr>
          <a:xfrm>
            <a:off x="1116013" y="1276352"/>
            <a:ext cx="6769100" cy="2660650"/>
          </a:xfrm>
          <a:prstGeom prst="rect">
            <a:avLst/>
          </a:prstGeom>
        </p:spPr>
        <p:txBody>
          <a:bodyPr vert="horz">
            <a:normAutofit/>
          </a:bodyPr>
          <a:lstStyle>
            <a:lvl1pPr marL="0" indent="0" algn="ctr">
              <a:buFontTx/>
              <a:buNone/>
              <a:defRPr sz="4800" b="1">
                <a:solidFill>
                  <a:srgbClr val="FFFFFF"/>
                </a:solidFill>
                <a:latin typeface="Arial"/>
                <a:cs typeface="Arial"/>
              </a:defRPr>
            </a:lvl1pPr>
          </a:lstStyle>
          <a:p>
            <a:pPr lvl="0"/>
            <a:r>
              <a:rPr lang="en-US"/>
              <a:t>Edit Master text styles</a:t>
            </a:r>
          </a:p>
        </p:txBody>
      </p:sp>
    </p:spTree>
    <p:extLst>
      <p:ext uri="{BB962C8B-B14F-4D97-AF65-F5344CB8AC3E}">
        <p14:creationId xmlns:p14="http://schemas.microsoft.com/office/powerpoint/2010/main" val="3728318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5" y="1707655"/>
            <a:ext cx="6984776" cy="3087993"/>
          </a:xfrm>
          <a:prstGeom prst="rect">
            <a:avLst/>
          </a:prstGeom>
        </p:spPr>
        <p:txBody>
          <a:bodyPr>
            <a:normAutofit/>
          </a:bodyPr>
          <a:lstStyle>
            <a:lvl1pPr marL="342892" indent="-342892">
              <a:buSzPct val="125000"/>
              <a:buFontTx/>
              <a:buBlip>
                <a:blip r:embed="rId2"/>
              </a:buBlip>
              <a:defRPr sz="2000">
                <a:solidFill>
                  <a:srgbClr val="006983"/>
                </a:solidFill>
                <a:latin typeface="Arial"/>
                <a:cs typeface="Graphik Regular"/>
              </a:defRPr>
            </a:lvl1pPr>
            <a:lvl2pPr marL="742931" indent="-285743">
              <a:buSzPct val="125000"/>
              <a:buFontTx/>
              <a:buBlip>
                <a:blip r:embed="rId2"/>
              </a:buBlip>
              <a:defRPr sz="2000">
                <a:solidFill>
                  <a:srgbClr val="006983"/>
                </a:solidFill>
                <a:latin typeface="Arial"/>
                <a:cs typeface="Graphik Regular"/>
              </a:defRPr>
            </a:lvl2pPr>
            <a:lvl3pPr marL="1142972" indent="-228594">
              <a:buSzPct val="125000"/>
              <a:buFontTx/>
              <a:buBlip>
                <a:blip r:embed="rId2"/>
              </a:buBlip>
              <a:defRPr sz="2000">
                <a:solidFill>
                  <a:srgbClr val="006983"/>
                </a:solidFill>
                <a:latin typeface="Arial"/>
                <a:cs typeface="Graphik Regular"/>
              </a:defRPr>
            </a:lvl3pPr>
            <a:lvl4pPr marL="1600160" indent="-228594">
              <a:buSzPct val="125000"/>
              <a:buFontTx/>
              <a:buBlip>
                <a:blip r:embed="rId2"/>
              </a:buBlip>
              <a:defRPr sz="2000">
                <a:solidFill>
                  <a:srgbClr val="006983"/>
                </a:solidFill>
                <a:latin typeface="Arial"/>
                <a:cs typeface="Graphik Regular"/>
              </a:defRPr>
            </a:lvl4pPr>
            <a:lvl5pPr marL="2057348" indent="-228594">
              <a:buSzPct val="125000"/>
              <a:buFontTx/>
              <a:buBlip>
                <a:blip r:embed="rId2"/>
              </a:buBlip>
              <a:defRPr sz="2000">
                <a:solidFill>
                  <a:srgbClr val="006983"/>
                </a:solidFill>
                <a:latin typeface="Arial"/>
                <a:cs typeface="Graphik Regular"/>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6" name="Text Placeholder 10"/>
          <p:cNvSpPr>
            <a:spLocks noGrp="1"/>
          </p:cNvSpPr>
          <p:nvPr>
            <p:ph type="body" sz="quarter" idx="10"/>
          </p:nvPr>
        </p:nvSpPr>
        <p:spPr>
          <a:xfrm>
            <a:off x="466354" y="987575"/>
            <a:ext cx="8066087" cy="596751"/>
          </a:xfrm>
          <a:prstGeom prst="rect">
            <a:avLst/>
          </a:prstGeom>
        </p:spPr>
        <p:txBody>
          <a:bodyPr vert="horz">
            <a:normAutofit/>
          </a:bodyPr>
          <a:lstStyle>
            <a:lvl1pPr marL="0" indent="0" algn="l">
              <a:buFontTx/>
              <a:buNone/>
              <a:defRPr sz="2800" b="1">
                <a:solidFill>
                  <a:srgbClr val="006983"/>
                </a:solidFill>
                <a:latin typeface="Arial"/>
                <a:cs typeface="Arial"/>
              </a:defRPr>
            </a:lvl1pPr>
          </a:lstStyle>
          <a:p>
            <a:pPr lvl="0"/>
            <a:r>
              <a:rPr lang="sv-SE"/>
              <a:t>Redigera format för bakgrundstext</a:t>
            </a:r>
          </a:p>
        </p:txBody>
      </p:sp>
      <p:sp>
        <p:nvSpPr>
          <p:cNvPr id="4" name="Slide Number Placeholder 1"/>
          <p:cNvSpPr>
            <a:spLocks noGrp="1"/>
          </p:cNvSpPr>
          <p:nvPr>
            <p:ph type="sldNum" sz="quarter" idx="11"/>
          </p:nvPr>
        </p:nvSpPr>
        <p:spPr/>
        <p:txBody>
          <a:bodyPr/>
          <a:lstStyle>
            <a:lvl1pPr>
              <a:defRPr/>
            </a:lvl1pPr>
          </a:lstStyle>
          <a:p>
            <a:pPr>
              <a:defRPr/>
            </a:pPr>
            <a:fld id="{39FB9C08-C97A-0F4E-89A0-1D7728EF82F8}" type="slidenum">
              <a:rPr lang="en-US"/>
              <a:pPr>
                <a:defRPr/>
              </a:pPr>
              <a:t>‹#›</a:t>
            </a:fld>
            <a:endParaRPr lang="en-US" dirty="0"/>
          </a:p>
        </p:txBody>
      </p:sp>
    </p:spTree>
    <p:extLst>
      <p:ext uri="{BB962C8B-B14F-4D97-AF65-F5344CB8AC3E}">
        <p14:creationId xmlns:p14="http://schemas.microsoft.com/office/powerpoint/2010/main" val="1402293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hapter Title">
    <p:spTree>
      <p:nvGrpSpPr>
        <p:cNvPr id="1" name=""/>
        <p:cNvGrpSpPr/>
        <p:nvPr/>
      </p:nvGrpSpPr>
      <p:grpSpPr>
        <a:xfrm>
          <a:off x="0" y="0"/>
          <a:ext cx="0" cy="0"/>
          <a:chOff x="0" y="0"/>
          <a:chExt cx="0" cy="0"/>
        </a:xfrm>
      </p:grpSpPr>
      <p:sp>
        <p:nvSpPr>
          <p:cNvPr id="3" name="Rectangle 2"/>
          <p:cNvSpPr/>
          <p:nvPr/>
        </p:nvSpPr>
        <p:spPr>
          <a:xfrm>
            <a:off x="0" y="1"/>
            <a:ext cx="9467850" cy="5235575"/>
          </a:xfrm>
          <a:prstGeom prst="rect">
            <a:avLst/>
          </a:prstGeom>
          <a:solidFill>
            <a:srgbClr val="00698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4" name="Picture 11" descr="pattern_3.ai"/>
          <p:cNvPicPr>
            <a:picLocks noChangeAspect="1"/>
          </p:cNvPicPr>
          <p:nvPr/>
        </p:nvPicPr>
        <p:blipFill>
          <a:blip r:embed="rId2">
            <a:alphaModFix amt="13000"/>
            <a:extLst>
              <a:ext uri="{28A0092B-C50C-407E-A947-70E740481C1C}">
                <a14:useLocalDpi xmlns:a14="http://schemas.microsoft.com/office/drawing/2010/main"/>
              </a:ext>
            </a:extLst>
          </a:blip>
          <a:srcRect/>
          <a:stretch>
            <a:fillRect/>
          </a:stretch>
        </p:blipFill>
        <p:spPr bwMode="auto">
          <a:xfrm>
            <a:off x="-323849" y="-236538"/>
            <a:ext cx="10240963" cy="5761038"/>
          </a:xfrm>
          <a:prstGeom prst="rect">
            <a:avLst/>
          </a:prstGeom>
          <a:noFill/>
          <a:ln>
            <a:noFill/>
          </a:ln>
          <a:extLst>
            <a:ext uri="{909E8E84-426E-40dd-AFC4-6F175D3DCCD1}">
              <a14:hiddenFill xmlns:a14="http://schemas.microsoft.com/office/drawing/2010/main" xmlns="">
                <a:solidFill>
                  <a:srgbClr val="FFFFFF">
                    <a:alpha val="13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10"/>
          <p:cNvSpPr>
            <a:spLocks noGrp="1"/>
          </p:cNvSpPr>
          <p:nvPr>
            <p:ph type="body" sz="quarter" idx="10"/>
          </p:nvPr>
        </p:nvSpPr>
        <p:spPr>
          <a:xfrm>
            <a:off x="1116013" y="1276352"/>
            <a:ext cx="6769100" cy="2660650"/>
          </a:xfrm>
          <a:prstGeom prst="rect">
            <a:avLst/>
          </a:prstGeom>
        </p:spPr>
        <p:txBody>
          <a:bodyPr vert="horz">
            <a:normAutofit/>
          </a:bodyPr>
          <a:lstStyle>
            <a:lvl1pPr marL="0" indent="0" algn="ctr">
              <a:buFontTx/>
              <a:buNone/>
              <a:defRPr sz="4800" b="1">
                <a:solidFill>
                  <a:srgbClr val="FFFFFF"/>
                </a:solidFill>
                <a:latin typeface="Arial"/>
                <a:cs typeface="Arial"/>
              </a:defRPr>
            </a:lvl1pPr>
          </a:lstStyle>
          <a:p>
            <a:pPr lvl="0"/>
            <a:r>
              <a:rPr lang="en-US"/>
              <a:t>Edit Master text styles</a:t>
            </a:r>
          </a:p>
        </p:txBody>
      </p:sp>
    </p:spTree>
    <p:extLst>
      <p:ext uri="{BB962C8B-B14F-4D97-AF65-F5344CB8AC3E}">
        <p14:creationId xmlns:p14="http://schemas.microsoft.com/office/powerpoint/2010/main" val="3531800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Chapter Title">
    <p:spTree>
      <p:nvGrpSpPr>
        <p:cNvPr id="1" name=""/>
        <p:cNvGrpSpPr/>
        <p:nvPr/>
      </p:nvGrpSpPr>
      <p:grpSpPr>
        <a:xfrm>
          <a:off x="0" y="0"/>
          <a:ext cx="0" cy="0"/>
          <a:chOff x="0" y="0"/>
          <a:chExt cx="0" cy="0"/>
        </a:xfrm>
      </p:grpSpPr>
      <p:sp>
        <p:nvSpPr>
          <p:cNvPr id="3" name="Rectangle 2"/>
          <p:cNvSpPr/>
          <p:nvPr/>
        </p:nvSpPr>
        <p:spPr>
          <a:xfrm>
            <a:off x="0" y="1"/>
            <a:ext cx="9467850" cy="5235575"/>
          </a:xfrm>
          <a:prstGeom prst="rect">
            <a:avLst/>
          </a:prstGeom>
          <a:solidFill>
            <a:srgbClr val="00698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4" name="Picture 11" descr="pattern_3.ai"/>
          <p:cNvPicPr>
            <a:picLocks noChangeAspect="1"/>
          </p:cNvPicPr>
          <p:nvPr/>
        </p:nvPicPr>
        <p:blipFill>
          <a:blip r:embed="rId2">
            <a:alphaModFix amt="13000"/>
            <a:extLst>
              <a:ext uri="{28A0092B-C50C-407E-A947-70E740481C1C}">
                <a14:useLocalDpi xmlns:a14="http://schemas.microsoft.com/office/drawing/2010/main"/>
              </a:ext>
            </a:extLst>
          </a:blip>
          <a:srcRect/>
          <a:stretch>
            <a:fillRect/>
          </a:stretch>
        </p:blipFill>
        <p:spPr bwMode="auto">
          <a:xfrm>
            <a:off x="-323849" y="-236538"/>
            <a:ext cx="10240963" cy="5761038"/>
          </a:xfrm>
          <a:prstGeom prst="rect">
            <a:avLst/>
          </a:prstGeom>
          <a:noFill/>
          <a:ln>
            <a:noFill/>
          </a:ln>
          <a:extLst>
            <a:ext uri="{909E8E84-426E-40dd-AFC4-6F175D3DCCD1}">
              <a14:hiddenFill xmlns:a14="http://schemas.microsoft.com/office/drawing/2010/main" xmlns="">
                <a:solidFill>
                  <a:srgbClr val="FFFFFF">
                    <a:alpha val="13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10"/>
          <p:cNvSpPr>
            <a:spLocks noGrp="1"/>
          </p:cNvSpPr>
          <p:nvPr>
            <p:ph type="body" sz="quarter" idx="10"/>
          </p:nvPr>
        </p:nvSpPr>
        <p:spPr>
          <a:xfrm>
            <a:off x="1116013" y="1276352"/>
            <a:ext cx="6769100" cy="2660650"/>
          </a:xfrm>
          <a:prstGeom prst="rect">
            <a:avLst/>
          </a:prstGeom>
        </p:spPr>
        <p:txBody>
          <a:bodyPr vert="horz">
            <a:normAutofit/>
          </a:bodyPr>
          <a:lstStyle>
            <a:lvl1pPr marL="0" indent="0" algn="ctr">
              <a:buFontTx/>
              <a:buNone/>
              <a:defRPr sz="4800" b="1">
                <a:solidFill>
                  <a:srgbClr val="FFFFFF"/>
                </a:solidFill>
                <a:latin typeface="Arial"/>
                <a:cs typeface="Arial"/>
              </a:defRPr>
            </a:lvl1pPr>
          </a:lstStyle>
          <a:p>
            <a:pPr lvl="0"/>
            <a:r>
              <a:rPr lang="en-US"/>
              <a:t>Edit Master text styles</a:t>
            </a:r>
          </a:p>
        </p:txBody>
      </p:sp>
    </p:spTree>
    <p:extLst>
      <p:ext uri="{BB962C8B-B14F-4D97-AF65-F5344CB8AC3E}">
        <p14:creationId xmlns:p14="http://schemas.microsoft.com/office/powerpoint/2010/main" val="1108242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hapter Title">
    <p:spTree>
      <p:nvGrpSpPr>
        <p:cNvPr id="1" name=""/>
        <p:cNvGrpSpPr/>
        <p:nvPr/>
      </p:nvGrpSpPr>
      <p:grpSpPr>
        <a:xfrm>
          <a:off x="0" y="0"/>
          <a:ext cx="0" cy="0"/>
          <a:chOff x="0" y="0"/>
          <a:chExt cx="0" cy="0"/>
        </a:xfrm>
      </p:grpSpPr>
      <p:sp>
        <p:nvSpPr>
          <p:cNvPr id="3" name="Rectangle 2"/>
          <p:cNvSpPr/>
          <p:nvPr/>
        </p:nvSpPr>
        <p:spPr>
          <a:xfrm>
            <a:off x="0" y="1"/>
            <a:ext cx="9467850" cy="5235575"/>
          </a:xfrm>
          <a:prstGeom prst="rect">
            <a:avLst/>
          </a:prstGeom>
          <a:solidFill>
            <a:srgbClr val="00698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4" name="Picture 11" descr="pattern_3.ai"/>
          <p:cNvPicPr>
            <a:picLocks noChangeAspect="1"/>
          </p:cNvPicPr>
          <p:nvPr/>
        </p:nvPicPr>
        <p:blipFill>
          <a:blip r:embed="rId2">
            <a:alphaModFix amt="13000"/>
            <a:extLst>
              <a:ext uri="{28A0092B-C50C-407E-A947-70E740481C1C}">
                <a14:useLocalDpi xmlns:a14="http://schemas.microsoft.com/office/drawing/2010/main"/>
              </a:ext>
            </a:extLst>
          </a:blip>
          <a:srcRect/>
          <a:stretch>
            <a:fillRect/>
          </a:stretch>
        </p:blipFill>
        <p:spPr bwMode="auto">
          <a:xfrm>
            <a:off x="-323849" y="-236538"/>
            <a:ext cx="10240963" cy="5761038"/>
          </a:xfrm>
          <a:prstGeom prst="rect">
            <a:avLst/>
          </a:prstGeom>
          <a:noFill/>
          <a:ln>
            <a:noFill/>
          </a:ln>
          <a:extLst>
            <a:ext uri="{909E8E84-426E-40dd-AFC4-6F175D3DCCD1}">
              <a14:hiddenFill xmlns:a14="http://schemas.microsoft.com/office/drawing/2010/main" xmlns="">
                <a:solidFill>
                  <a:srgbClr val="FFFFFF">
                    <a:alpha val="13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10"/>
          <p:cNvSpPr>
            <a:spLocks noGrp="1"/>
          </p:cNvSpPr>
          <p:nvPr>
            <p:ph type="body" sz="quarter" idx="10"/>
          </p:nvPr>
        </p:nvSpPr>
        <p:spPr>
          <a:xfrm>
            <a:off x="1116013" y="1276352"/>
            <a:ext cx="6769100" cy="2660650"/>
          </a:xfrm>
          <a:prstGeom prst="rect">
            <a:avLst/>
          </a:prstGeom>
        </p:spPr>
        <p:txBody>
          <a:bodyPr vert="horz">
            <a:normAutofit/>
          </a:bodyPr>
          <a:lstStyle>
            <a:lvl1pPr marL="0" indent="0" algn="ctr">
              <a:buFontTx/>
              <a:buNone/>
              <a:defRPr sz="4800" b="1">
                <a:solidFill>
                  <a:srgbClr val="FFFFFF"/>
                </a:solidFill>
                <a:latin typeface="Arial"/>
                <a:cs typeface="Arial"/>
              </a:defRPr>
            </a:lvl1pPr>
          </a:lstStyle>
          <a:p>
            <a:pPr lvl="0"/>
            <a:r>
              <a:rPr lang="en-US"/>
              <a:t>Edit Master text styles</a:t>
            </a:r>
          </a:p>
        </p:txBody>
      </p:sp>
    </p:spTree>
    <p:extLst>
      <p:ext uri="{BB962C8B-B14F-4D97-AF65-F5344CB8AC3E}">
        <p14:creationId xmlns:p14="http://schemas.microsoft.com/office/powerpoint/2010/main" val="869411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sp>
        <p:nvSpPr>
          <p:cNvPr id="3" name="Rectangle 2"/>
          <p:cNvSpPr/>
          <p:nvPr userDrawn="1"/>
        </p:nvSpPr>
        <p:spPr>
          <a:xfrm>
            <a:off x="-108520" y="0"/>
            <a:ext cx="9577064" cy="5236046"/>
          </a:xfrm>
          <a:prstGeom prst="rect">
            <a:avLst/>
          </a:prstGeom>
          <a:solidFill>
            <a:srgbClr val="0069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1835696" y="1779662"/>
            <a:ext cx="5546725" cy="1618356"/>
          </a:xfrm>
          <a:prstGeom prst="rect">
            <a:avLst/>
          </a:prstGeom>
        </p:spPr>
        <p:txBody>
          <a:bodyPr/>
          <a:lstStyle>
            <a:lvl1pPr>
              <a:defRPr sz="5000">
                <a:solidFill>
                  <a:schemeClr val="bg1"/>
                </a:solidFill>
                <a:latin typeface="Graphik Semibold"/>
                <a:cs typeface="Graphik Semibold"/>
              </a:defRPr>
            </a:lvl1pPr>
          </a:lstStyle>
          <a:p>
            <a:r>
              <a:rPr lang="en-GB" dirty="0"/>
              <a:t>Click to edit Master title style</a:t>
            </a:r>
            <a:endParaRPr lang="en-US" dirty="0"/>
          </a:p>
        </p:txBody>
      </p:sp>
    </p:spTree>
    <p:extLst>
      <p:ext uri="{BB962C8B-B14F-4D97-AF65-F5344CB8AC3E}">
        <p14:creationId xmlns:p14="http://schemas.microsoft.com/office/powerpoint/2010/main" val="783102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ond chapter">
    <p:spTree>
      <p:nvGrpSpPr>
        <p:cNvPr id="1" name=""/>
        <p:cNvGrpSpPr/>
        <p:nvPr/>
      </p:nvGrpSpPr>
      <p:grpSpPr>
        <a:xfrm>
          <a:off x="0" y="0"/>
          <a:ext cx="0" cy="0"/>
          <a:chOff x="0" y="0"/>
          <a:chExt cx="0" cy="0"/>
        </a:xfrm>
      </p:grpSpPr>
      <p:sp>
        <p:nvSpPr>
          <p:cNvPr id="4" name="Rectangle 3"/>
          <p:cNvSpPr/>
          <p:nvPr userDrawn="1"/>
        </p:nvSpPr>
        <p:spPr>
          <a:xfrm>
            <a:off x="0" y="0"/>
            <a:ext cx="9144000" cy="5308054"/>
          </a:xfrm>
          <a:prstGeom prst="rect">
            <a:avLst/>
          </a:prstGeom>
          <a:solidFill>
            <a:srgbClr val="8D1B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1835696" y="1779662"/>
            <a:ext cx="5546725" cy="1618356"/>
          </a:xfrm>
          <a:prstGeom prst="rect">
            <a:avLst/>
          </a:prstGeom>
        </p:spPr>
        <p:txBody>
          <a:bodyPr/>
          <a:lstStyle>
            <a:lvl1pPr>
              <a:defRPr sz="5000">
                <a:solidFill>
                  <a:schemeClr val="bg1"/>
                </a:solidFill>
                <a:latin typeface="Graphik Semibold"/>
                <a:cs typeface="Graphik Semibold"/>
              </a:defRPr>
            </a:lvl1pPr>
          </a:lstStyle>
          <a:p>
            <a:r>
              <a:rPr lang="en-GB" dirty="0"/>
              <a:t>Click to edit Master title style</a:t>
            </a:r>
            <a:endParaRPr lang="en-US" dirty="0"/>
          </a:p>
        </p:txBody>
      </p:sp>
    </p:spTree>
    <p:extLst>
      <p:ext uri="{BB962C8B-B14F-4D97-AF65-F5344CB8AC3E}">
        <p14:creationId xmlns:p14="http://schemas.microsoft.com/office/powerpoint/2010/main" val="3978154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544" y="699542"/>
            <a:ext cx="6912744" cy="504960"/>
          </a:xfrm>
          <a:prstGeom prst="rect">
            <a:avLst/>
          </a:prstGeom>
        </p:spPr>
        <p:txBody>
          <a:bodyPr anchor="t"/>
          <a:lstStyle>
            <a:lvl1pPr algn="l">
              <a:defRPr sz="3000" b="1" u="none" cap="none">
                <a:solidFill>
                  <a:srgbClr val="006983"/>
                </a:solidFill>
                <a:latin typeface="Graphik Bold"/>
                <a:cs typeface="Graphik Bold"/>
              </a:defRPr>
            </a:lvl1pPr>
          </a:lstStyle>
          <a:p>
            <a:r>
              <a:rPr lang="en-GB" dirty="0"/>
              <a:t>Click to edit master title style</a:t>
            </a:r>
            <a:endParaRPr lang="en-US" dirty="0"/>
          </a:p>
        </p:txBody>
      </p:sp>
      <p:sp>
        <p:nvSpPr>
          <p:cNvPr id="3" name="Text Placeholder 2"/>
          <p:cNvSpPr>
            <a:spLocks noGrp="1"/>
          </p:cNvSpPr>
          <p:nvPr>
            <p:ph type="body" idx="1"/>
          </p:nvPr>
        </p:nvSpPr>
        <p:spPr>
          <a:xfrm>
            <a:off x="467544" y="1625344"/>
            <a:ext cx="6912744" cy="3210829"/>
          </a:xfrm>
          <a:prstGeom prst="rect">
            <a:avLst/>
          </a:prstGeom>
        </p:spPr>
        <p:txBody>
          <a:bodyPr anchor="t">
            <a:normAutofit/>
          </a:bodyPr>
          <a:lstStyle>
            <a:lvl1pPr marL="342900" indent="-342900">
              <a:buFont typeface="Lucida Grande"/>
              <a:buChar char="&gt;"/>
              <a:defRPr sz="2000" b="0" i="0">
                <a:solidFill>
                  <a:srgbClr val="006983"/>
                </a:solidFill>
                <a:latin typeface="Graphik Regular"/>
                <a:cs typeface="Graphik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edit Master text styles</a:t>
            </a:r>
          </a:p>
        </p:txBody>
      </p:sp>
      <p:sp>
        <p:nvSpPr>
          <p:cNvPr id="5" name="Slide Number Placeholder 4"/>
          <p:cNvSpPr>
            <a:spLocks noGrp="1"/>
          </p:cNvSpPr>
          <p:nvPr>
            <p:ph type="sldNum" sz="quarter" idx="11"/>
          </p:nvPr>
        </p:nvSpPr>
        <p:spPr/>
        <p:txBody>
          <a:bodyPr/>
          <a:lstStyle/>
          <a:p>
            <a:fld id="{C6FCCE61-6C8B-0449-AA28-7DD077BDE8A8}" type="slidenum">
              <a:rPr lang="en-US" smtClean="0"/>
              <a:pPr/>
              <a:t>‹#›</a:t>
            </a:fld>
            <a:endParaRPr lang="en-US" dirty="0"/>
          </a:p>
        </p:txBody>
      </p:sp>
    </p:spTree>
    <p:extLst>
      <p:ext uri="{BB962C8B-B14F-4D97-AF65-F5344CB8AC3E}">
        <p14:creationId xmlns:p14="http://schemas.microsoft.com/office/powerpoint/2010/main" val="3626058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174199"/>
            <a:ext cx="6984776" cy="2621448"/>
          </a:xfrm>
          <a:prstGeom prst="rect">
            <a:avLst/>
          </a:prstGeom>
        </p:spPr>
        <p:txBody>
          <a:bodyPr>
            <a:normAutofit/>
          </a:bodyPr>
          <a:lstStyle>
            <a:lvl1pPr marL="342900" indent="-342900">
              <a:buFont typeface="Lucida Grande"/>
              <a:buChar char="&gt;"/>
              <a:defRPr sz="2000">
                <a:solidFill>
                  <a:srgbClr val="006983"/>
                </a:solidFill>
                <a:latin typeface="Graphik Regular"/>
                <a:cs typeface="Graphik Regular"/>
              </a:defRPr>
            </a:lvl1pPr>
            <a:lvl2pPr marL="742950" indent="-285750">
              <a:buFont typeface="Lucida Grande"/>
              <a:buChar char="&gt;"/>
              <a:defRPr sz="2000">
                <a:solidFill>
                  <a:srgbClr val="006983"/>
                </a:solidFill>
                <a:latin typeface="Graphik Regular"/>
                <a:cs typeface="Graphik Regular"/>
              </a:defRPr>
            </a:lvl2pPr>
            <a:lvl3pPr marL="1143000" indent="-228600">
              <a:buFont typeface="Lucida Grande"/>
              <a:buChar char="&gt;"/>
              <a:defRPr sz="2000">
                <a:solidFill>
                  <a:srgbClr val="006983"/>
                </a:solidFill>
                <a:latin typeface="Graphik Regular"/>
                <a:cs typeface="Graphik Regular"/>
              </a:defRPr>
            </a:lvl3pPr>
            <a:lvl4pPr marL="1600200" indent="-228600">
              <a:buFont typeface="Lucida Grande"/>
              <a:buChar char="&gt;"/>
              <a:defRPr sz="2000">
                <a:solidFill>
                  <a:srgbClr val="006983"/>
                </a:solidFill>
                <a:latin typeface="Graphik Regular"/>
                <a:cs typeface="Graphik Regular"/>
              </a:defRPr>
            </a:lvl4pPr>
            <a:lvl5pPr marL="2057400" indent="-228600">
              <a:buFont typeface="Lucida Grande"/>
              <a:buChar char="&gt;"/>
              <a:defRPr sz="2000">
                <a:solidFill>
                  <a:srgbClr val="006983"/>
                </a:solidFill>
                <a:latin typeface="Graphik Regular"/>
                <a:cs typeface="Graphik Regul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Slide Number Placeholder 4"/>
          <p:cNvSpPr>
            <a:spLocks noGrp="1"/>
          </p:cNvSpPr>
          <p:nvPr>
            <p:ph type="sldNum" sz="quarter" idx="11"/>
          </p:nvPr>
        </p:nvSpPr>
        <p:spPr/>
        <p:txBody>
          <a:bodyPr/>
          <a:lstStyle/>
          <a:p>
            <a:fld id="{C6FCCE61-6C8B-0449-AA28-7DD077BDE8A8}" type="slidenum">
              <a:rPr lang="en-US" smtClean="0"/>
              <a:pPr/>
              <a:t>‹#›</a:t>
            </a:fld>
            <a:endParaRPr lang="en-US" dirty="0"/>
          </a:p>
        </p:txBody>
      </p:sp>
      <p:sp>
        <p:nvSpPr>
          <p:cNvPr id="6" name="Title 1"/>
          <p:cNvSpPr>
            <a:spLocks noGrp="1"/>
          </p:cNvSpPr>
          <p:nvPr>
            <p:ph type="title" hasCustomPrompt="1"/>
          </p:nvPr>
        </p:nvSpPr>
        <p:spPr>
          <a:xfrm>
            <a:off x="467544" y="699542"/>
            <a:ext cx="6912744" cy="504960"/>
          </a:xfrm>
          <a:prstGeom prst="rect">
            <a:avLst/>
          </a:prstGeom>
        </p:spPr>
        <p:txBody>
          <a:bodyPr anchor="t"/>
          <a:lstStyle>
            <a:lvl1pPr algn="l">
              <a:defRPr sz="3000" b="1" u="none" cap="none">
                <a:solidFill>
                  <a:srgbClr val="006983"/>
                </a:solidFill>
                <a:latin typeface="Graphik Bold"/>
                <a:cs typeface="Graphik Bold"/>
              </a:defRPr>
            </a:lvl1pPr>
          </a:lstStyle>
          <a:p>
            <a:r>
              <a:rPr lang="en-GB" dirty="0"/>
              <a:t>Click to edit master title style</a:t>
            </a:r>
            <a:endParaRPr lang="en-US" dirty="0"/>
          </a:p>
        </p:txBody>
      </p:sp>
    </p:spTree>
    <p:extLst>
      <p:ext uri="{BB962C8B-B14F-4D97-AF65-F5344CB8AC3E}">
        <p14:creationId xmlns:p14="http://schemas.microsoft.com/office/powerpoint/2010/main" val="905869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7544" y="2046694"/>
            <a:ext cx="4824536" cy="2613864"/>
          </a:xfrm>
          <a:prstGeom prst="rect">
            <a:avLst/>
          </a:prstGeom>
        </p:spPr>
        <p:txBody>
          <a:bodyPr>
            <a:normAutofit/>
          </a:bodyPr>
          <a:lstStyle>
            <a:lvl1pPr marL="342900" indent="-342900">
              <a:buFont typeface="Lucida Grande"/>
              <a:buChar char="&gt;"/>
              <a:defRPr sz="2000">
                <a:solidFill>
                  <a:srgbClr val="006983"/>
                </a:solidFill>
                <a:latin typeface="Graphik Regular"/>
                <a:cs typeface="Graphik Regular"/>
              </a:defRPr>
            </a:lvl1pPr>
            <a:lvl2pPr>
              <a:defRPr sz="2000">
                <a:solidFill>
                  <a:srgbClr val="006983"/>
                </a:solidFill>
                <a:latin typeface="Graphik Regular"/>
                <a:cs typeface="Graphik Regular"/>
              </a:defRPr>
            </a:lvl2pPr>
            <a:lvl3pPr>
              <a:defRPr sz="2000">
                <a:solidFill>
                  <a:srgbClr val="006983"/>
                </a:solidFill>
                <a:latin typeface="Graphik Regular"/>
                <a:cs typeface="Graphik Regular"/>
              </a:defRPr>
            </a:lvl3pPr>
            <a:lvl4pPr>
              <a:defRPr sz="3000">
                <a:solidFill>
                  <a:srgbClr val="0A4C63"/>
                </a:solidFill>
                <a:latin typeface="Graphik Regular"/>
                <a:cs typeface="Graphik Regular"/>
              </a:defRPr>
            </a:lvl4pPr>
            <a:lvl5pPr>
              <a:defRPr sz="3000">
                <a:solidFill>
                  <a:srgbClr val="0A4C63"/>
                </a:solidFill>
                <a:latin typeface="Graphik Regular"/>
                <a:cs typeface="Graphik Regular"/>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p:txBody>
      </p:sp>
      <p:sp>
        <p:nvSpPr>
          <p:cNvPr id="4" name="Content Placeholder 3"/>
          <p:cNvSpPr>
            <a:spLocks noGrp="1"/>
          </p:cNvSpPr>
          <p:nvPr>
            <p:ph sz="half" idx="2" hasCustomPrompt="1"/>
          </p:nvPr>
        </p:nvSpPr>
        <p:spPr>
          <a:xfrm>
            <a:off x="5796136" y="2046695"/>
            <a:ext cx="2823932" cy="2546320"/>
          </a:xfrm>
          <a:prstGeom prst="rect">
            <a:avLst/>
          </a:prstGeom>
        </p:spPr>
        <p:txBody>
          <a:bodyPr/>
          <a:lstStyle>
            <a:lvl1pPr>
              <a:defRPr sz="2000" baseline="0">
                <a:solidFill>
                  <a:srgbClr val="006983"/>
                </a:solidFill>
                <a:latin typeface="Graphik Regular"/>
                <a:cs typeface="Graphik Regular"/>
              </a:defRPr>
            </a:lvl1pPr>
            <a:lvl2pPr>
              <a:defRPr sz="2400">
                <a:latin typeface="Minion Pro"/>
                <a:cs typeface="Minion Pro"/>
              </a:defRPr>
            </a:lvl2pPr>
            <a:lvl3pPr>
              <a:defRPr sz="2000">
                <a:latin typeface="Minion Pro"/>
                <a:cs typeface="Minion Pro"/>
              </a:defRPr>
            </a:lvl3pPr>
            <a:lvl4pPr>
              <a:defRPr sz="1800">
                <a:latin typeface="Minion Pro"/>
                <a:cs typeface="Minion Pro"/>
              </a:defRPr>
            </a:lvl4pPr>
            <a:lvl5pPr>
              <a:defRPr sz="1800">
                <a:latin typeface="Minion Pro"/>
                <a:cs typeface="Minion Pro"/>
              </a:defRPr>
            </a:lvl5pPr>
            <a:lvl6pPr>
              <a:defRPr sz="1800"/>
            </a:lvl6pPr>
            <a:lvl7pPr>
              <a:defRPr sz="1800"/>
            </a:lvl7pPr>
            <a:lvl8pPr>
              <a:defRPr sz="1800"/>
            </a:lvl8pPr>
            <a:lvl9pPr>
              <a:defRPr sz="1800"/>
            </a:lvl9pPr>
          </a:lstStyle>
          <a:p>
            <a:pPr lvl="0"/>
            <a:r>
              <a:rPr lang="en-US" dirty="0"/>
              <a:t>Add picture or text here</a:t>
            </a:r>
          </a:p>
        </p:txBody>
      </p:sp>
      <p:sp>
        <p:nvSpPr>
          <p:cNvPr id="6" name="Slide Number Placeholder 5"/>
          <p:cNvSpPr>
            <a:spLocks noGrp="1"/>
          </p:cNvSpPr>
          <p:nvPr>
            <p:ph type="sldNum" sz="quarter" idx="11"/>
          </p:nvPr>
        </p:nvSpPr>
        <p:spPr/>
        <p:txBody>
          <a:bodyPr/>
          <a:lstStyle/>
          <a:p>
            <a:fld id="{C6FCCE61-6C8B-0449-AA28-7DD077BDE8A8}" type="slidenum">
              <a:rPr lang="en-US" smtClean="0"/>
              <a:pPr/>
              <a:t>‹#›</a:t>
            </a:fld>
            <a:endParaRPr lang="en-US" dirty="0"/>
          </a:p>
        </p:txBody>
      </p:sp>
      <p:sp>
        <p:nvSpPr>
          <p:cNvPr id="7" name="Title 1"/>
          <p:cNvSpPr>
            <a:spLocks noGrp="1"/>
          </p:cNvSpPr>
          <p:nvPr>
            <p:ph type="title" hasCustomPrompt="1"/>
          </p:nvPr>
        </p:nvSpPr>
        <p:spPr>
          <a:xfrm>
            <a:off x="467544" y="914662"/>
            <a:ext cx="6912744" cy="504960"/>
          </a:xfrm>
          <a:prstGeom prst="rect">
            <a:avLst/>
          </a:prstGeom>
        </p:spPr>
        <p:txBody>
          <a:bodyPr anchor="t"/>
          <a:lstStyle>
            <a:lvl1pPr algn="l">
              <a:defRPr sz="3000" b="1" u="none" cap="none">
                <a:solidFill>
                  <a:srgbClr val="006983"/>
                </a:solidFill>
                <a:latin typeface="Graphik Bold"/>
                <a:cs typeface="Graphik Bold"/>
              </a:defRPr>
            </a:lvl1pPr>
          </a:lstStyle>
          <a:p>
            <a:r>
              <a:rPr lang="en-GB" dirty="0"/>
              <a:t>Click to edit master title style</a:t>
            </a:r>
            <a:endParaRPr lang="en-US" dirty="0"/>
          </a:p>
        </p:txBody>
      </p:sp>
    </p:spTree>
    <p:extLst>
      <p:ext uri="{BB962C8B-B14F-4D97-AF65-F5344CB8AC3E}">
        <p14:creationId xmlns:p14="http://schemas.microsoft.com/office/powerpoint/2010/main" val="2319213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3157" y="1707654"/>
            <a:ext cx="4098552" cy="576063"/>
          </a:xfrm>
          <a:prstGeom prst="rect">
            <a:avLst/>
          </a:prstGeom>
        </p:spPr>
        <p:txBody>
          <a:bodyPr anchor="t">
            <a:noAutofit/>
          </a:bodyPr>
          <a:lstStyle>
            <a:lvl1pPr marL="0" indent="0">
              <a:buNone/>
              <a:defRPr sz="2000" b="1" u="none">
                <a:solidFill>
                  <a:srgbClr val="006983"/>
                </a:solidFill>
                <a:latin typeface="Graphik Regular"/>
                <a:cs typeface="Graphik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11560" y="2844636"/>
            <a:ext cx="4032448" cy="1924214"/>
          </a:xfrm>
          <a:prstGeom prst="rect">
            <a:avLst/>
          </a:prstGeom>
        </p:spPr>
        <p:txBody>
          <a:bodyPr>
            <a:normAutofit/>
          </a:bodyPr>
          <a:lstStyle>
            <a:lvl1pPr marL="342900" indent="-342900">
              <a:lnSpc>
                <a:spcPct val="120000"/>
              </a:lnSpc>
              <a:buFont typeface="Lucida Grande"/>
              <a:buChar char="&gt;"/>
              <a:defRPr sz="1600" b="0" i="0">
                <a:solidFill>
                  <a:srgbClr val="006983"/>
                </a:solidFill>
                <a:latin typeface="Graphik Regular"/>
                <a:cs typeface="Graphik Regular"/>
              </a:defRPr>
            </a:lvl1pPr>
            <a:lvl2pPr>
              <a:lnSpc>
                <a:spcPct val="120000"/>
              </a:lnSpc>
              <a:defRPr sz="1800" b="0" i="0">
                <a:solidFill>
                  <a:srgbClr val="0A4C63"/>
                </a:solidFill>
                <a:latin typeface="Graphik Regular"/>
                <a:cs typeface="Graphik Regular"/>
              </a:defRPr>
            </a:lvl2pPr>
            <a:lvl3pPr>
              <a:lnSpc>
                <a:spcPct val="120000"/>
              </a:lnSpc>
              <a:defRPr sz="1800" b="0" i="0">
                <a:solidFill>
                  <a:srgbClr val="0A4C63"/>
                </a:solidFill>
                <a:latin typeface="Graphik Regular"/>
                <a:cs typeface="Graphik Regular"/>
              </a:defRPr>
            </a:lvl3pPr>
            <a:lvl4pPr>
              <a:lnSpc>
                <a:spcPct val="120000"/>
              </a:lnSpc>
              <a:defRPr sz="1800" b="0" i="0">
                <a:solidFill>
                  <a:srgbClr val="0A4C63"/>
                </a:solidFill>
                <a:latin typeface="Graphik Regular"/>
                <a:cs typeface="Graphik Regular"/>
              </a:defRPr>
            </a:lvl4pPr>
            <a:lvl5pPr>
              <a:lnSpc>
                <a:spcPct val="120000"/>
              </a:lnSpc>
              <a:defRPr sz="1800" b="0" i="0">
                <a:solidFill>
                  <a:srgbClr val="0A4C63"/>
                </a:solidFill>
                <a:latin typeface="Graphik Regular"/>
                <a:cs typeface="Graphik Regular"/>
              </a:defRPr>
            </a:lvl5pPr>
            <a:lvl6pPr>
              <a:defRPr sz="1600"/>
            </a:lvl6pPr>
            <a:lvl7pPr>
              <a:defRPr sz="1600"/>
            </a:lvl7pPr>
            <a:lvl8pPr>
              <a:defRPr sz="1600"/>
            </a:lvl8pPr>
            <a:lvl9pPr>
              <a:defRPr sz="1600"/>
            </a:lvl9pPr>
          </a:lstStyle>
          <a:p>
            <a:pPr lvl="0"/>
            <a:r>
              <a:rPr lang="en-GB" dirty="0"/>
              <a:t>Click to edit Master text styles</a:t>
            </a:r>
          </a:p>
        </p:txBody>
      </p:sp>
      <p:sp>
        <p:nvSpPr>
          <p:cNvPr id="5" name="Text Placeholder 4"/>
          <p:cNvSpPr>
            <a:spLocks noGrp="1"/>
          </p:cNvSpPr>
          <p:nvPr>
            <p:ph type="body" sz="quarter" idx="3"/>
          </p:nvPr>
        </p:nvSpPr>
        <p:spPr>
          <a:xfrm>
            <a:off x="4932040" y="1707654"/>
            <a:ext cx="3672407" cy="864096"/>
          </a:xfrm>
          <a:prstGeom prst="rect">
            <a:avLst/>
          </a:prstGeom>
        </p:spPr>
        <p:txBody>
          <a:bodyPr anchor="t">
            <a:noAutofit/>
          </a:bodyPr>
          <a:lstStyle>
            <a:lvl1pPr marL="0" indent="0">
              <a:buNone/>
              <a:defRPr sz="2000" b="1" u="none">
                <a:solidFill>
                  <a:srgbClr val="006983"/>
                </a:solidFill>
                <a:latin typeface="Graphik Regular"/>
                <a:cs typeface="Graphik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929931" y="2844637"/>
            <a:ext cx="3672407" cy="1924213"/>
          </a:xfrm>
          <a:prstGeom prst="rect">
            <a:avLst/>
          </a:prstGeom>
        </p:spPr>
        <p:txBody>
          <a:bodyPr>
            <a:normAutofit/>
          </a:bodyPr>
          <a:lstStyle>
            <a:lvl1pPr marL="342900" indent="-342900">
              <a:lnSpc>
                <a:spcPct val="120000"/>
              </a:lnSpc>
              <a:buFont typeface="Lucida Grande"/>
              <a:buChar char="&gt;"/>
              <a:defRPr sz="1600" b="0" i="0">
                <a:solidFill>
                  <a:srgbClr val="006983"/>
                </a:solidFill>
                <a:latin typeface="Graphik Regular"/>
                <a:cs typeface="Graphik Regular"/>
              </a:defRPr>
            </a:lvl1pPr>
            <a:lvl2pPr>
              <a:lnSpc>
                <a:spcPct val="120000"/>
              </a:lnSpc>
              <a:defRPr sz="1800" b="0" i="0">
                <a:solidFill>
                  <a:srgbClr val="0A4C63"/>
                </a:solidFill>
                <a:latin typeface="Minion Pro"/>
                <a:cs typeface="Minion Pro"/>
              </a:defRPr>
            </a:lvl2pPr>
            <a:lvl3pPr>
              <a:lnSpc>
                <a:spcPct val="120000"/>
              </a:lnSpc>
              <a:defRPr sz="1800" b="0" i="0">
                <a:solidFill>
                  <a:srgbClr val="0A4C63"/>
                </a:solidFill>
                <a:latin typeface="Minion Pro"/>
                <a:cs typeface="Minion Pro"/>
              </a:defRPr>
            </a:lvl3pPr>
            <a:lvl4pPr>
              <a:lnSpc>
                <a:spcPct val="120000"/>
              </a:lnSpc>
              <a:defRPr sz="1800" b="0" i="0">
                <a:solidFill>
                  <a:srgbClr val="0A4C63"/>
                </a:solidFill>
                <a:latin typeface="Minion Pro"/>
                <a:cs typeface="Minion Pro"/>
              </a:defRPr>
            </a:lvl4pPr>
            <a:lvl5pPr>
              <a:lnSpc>
                <a:spcPct val="120000"/>
              </a:lnSpc>
              <a:defRPr sz="1800" b="0" i="0">
                <a:solidFill>
                  <a:srgbClr val="0A4C63"/>
                </a:solidFill>
                <a:latin typeface="Minion Pro"/>
                <a:cs typeface="Minion Pro"/>
              </a:defRPr>
            </a:lvl5pPr>
            <a:lvl6pPr>
              <a:defRPr sz="1600"/>
            </a:lvl6pPr>
            <a:lvl7pPr>
              <a:defRPr sz="1600"/>
            </a:lvl7pPr>
            <a:lvl8pPr>
              <a:defRPr sz="1600"/>
            </a:lvl8pPr>
            <a:lvl9pPr>
              <a:defRPr sz="1600"/>
            </a:lvl9pPr>
          </a:lstStyle>
          <a:p>
            <a:pPr lvl="0"/>
            <a:r>
              <a:rPr lang="en-GB" dirty="0"/>
              <a:t>Click to edit Master text styles</a:t>
            </a:r>
          </a:p>
        </p:txBody>
      </p:sp>
      <p:sp>
        <p:nvSpPr>
          <p:cNvPr id="8" name="Slide Number Placeholder 7"/>
          <p:cNvSpPr>
            <a:spLocks noGrp="1"/>
          </p:cNvSpPr>
          <p:nvPr>
            <p:ph type="sldNum" sz="quarter" idx="11"/>
          </p:nvPr>
        </p:nvSpPr>
        <p:spPr/>
        <p:txBody>
          <a:bodyPr/>
          <a:lstStyle/>
          <a:p>
            <a:fld id="{C6FCCE61-6C8B-0449-AA28-7DD077BDE8A8}" type="slidenum">
              <a:rPr lang="en-US" smtClean="0"/>
              <a:pPr/>
              <a:t>‹#›</a:t>
            </a:fld>
            <a:endParaRPr lang="en-US" dirty="0"/>
          </a:p>
        </p:txBody>
      </p:sp>
      <p:sp>
        <p:nvSpPr>
          <p:cNvPr id="9" name="Title 1"/>
          <p:cNvSpPr>
            <a:spLocks noGrp="1"/>
          </p:cNvSpPr>
          <p:nvPr>
            <p:ph type="title" hasCustomPrompt="1"/>
          </p:nvPr>
        </p:nvSpPr>
        <p:spPr>
          <a:xfrm>
            <a:off x="467544" y="914662"/>
            <a:ext cx="6912744" cy="504960"/>
          </a:xfrm>
          <a:prstGeom prst="rect">
            <a:avLst/>
          </a:prstGeom>
        </p:spPr>
        <p:txBody>
          <a:bodyPr anchor="t"/>
          <a:lstStyle>
            <a:lvl1pPr algn="l">
              <a:defRPr sz="3000" b="1" u="none" cap="none">
                <a:solidFill>
                  <a:srgbClr val="006983"/>
                </a:solidFill>
                <a:latin typeface="Graphik Bold"/>
                <a:cs typeface="Graphik Bold"/>
              </a:defRPr>
            </a:lvl1pPr>
          </a:lstStyle>
          <a:p>
            <a:r>
              <a:rPr lang="en-GB" dirty="0"/>
              <a:t>Click to edit master title style</a:t>
            </a:r>
            <a:endParaRPr lang="en-US" dirty="0"/>
          </a:p>
        </p:txBody>
      </p:sp>
    </p:spTree>
    <p:extLst>
      <p:ext uri="{BB962C8B-B14F-4D97-AF65-F5344CB8AC3E}">
        <p14:creationId xmlns:p14="http://schemas.microsoft.com/office/powerpoint/2010/main" val="752895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Option for Photograph">
    <p:spTree>
      <p:nvGrpSpPr>
        <p:cNvPr id="1" name=""/>
        <p:cNvGrpSpPr/>
        <p:nvPr/>
      </p:nvGrpSpPr>
      <p:grpSpPr>
        <a:xfrm>
          <a:off x="0" y="0"/>
          <a:ext cx="0" cy="0"/>
          <a:chOff x="0" y="0"/>
          <a:chExt cx="0" cy="0"/>
        </a:xfrm>
      </p:grpSpPr>
      <p:sp>
        <p:nvSpPr>
          <p:cNvPr id="2" name="Title 1"/>
          <p:cNvSpPr>
            <a:spLocks noGrp="1"/>
          </p:cNvSpPr>
          <p:nvPr>
            <p:ph type="title"/>
          </p:nvPr>
        </p:nvSpPr>
        <p:spPr>
          <a:xfrm>
            <a:off x="457203" y="856553"/>
            <a:ext cx="3628543" cy="554773"/>
          </a:xfrm>
          <a:prstGeom prst="rect">
            <a:avLst/>
          </a:prstGeom>
        </p:spPr>
        <p:txBody>
          <a:bodyPr anchor="t"/>
          <a:lstStyle>
            <a:lvl1pPr algn="l">
              <a:defRPr sz="2000" b="1">
                <a:solidFill>
                  <a:srgbClr val="006983"/>
                </a:solidFill>
                <a:latin typeface="Graphik Semibold"/>
                <a:cs typeface="Graphik Semibold"/>
              </a:defRPr>
            </a:lvl1pPr>
          </a:lstStyle>
          <a:p>
            <a:r>
              <a:rPr lang="en-GB" dirty="0"/>
              <a:t>Click to edit Master title style</a:t>
            </a:r>
            <a:endParaRPr lang="en-US" dirty="0"/>
          </a:p>
        </p:txBody>
      </p:sp>
      <p:sp>
        <p:nvSpPr>
          <p:cNvPr id="3" name="Content Placeholder 2"/>
          <p:cNvSpPr>
            <a:spLocks noGrp="1"/>
          </p:cNvSpPr>
          <p:nvPr>
            <p:ph idx="1"/>
          </p:nvPr>
        </p:nvSpPr>
        <p:spPr>
          <a:xfrm>
            <a:off x="4546523" y="856552"/>
            <a:ext cx="4140275" cy="3885059"/>
          </a:xfrm>
          <a:prstGeom prst="rect">
            <a:avLst/>
          </a:prstGeom>
        </p:spPr>
        <p:txBody>
          <a:bodyPr/>
          <a:lstStyle>
            <a:lvl1pPr marL="342900" indent="-342900">
              <a:buFont typeface="Lucida Grande"/>
              <a:buChar char="&gt;"/>
              <a:defRPr sz="2000" b="0" i="0">
                <a:solidFill>
                  <a:srgbClr val="006983"/>
                </a:solidFill>
                <a:latin typeface="Graphik Regular"/>
                <a:cs typeface="Graphik Regular"/>
              </a:defRPr>
            </a:lvl1pPr>
            <a:lvl2pPr marL="742950" indent="-285750">
              <a:buFont typeface="Lucida Grande"/>
              <a:buChar char="&gt;"/>
              <a:defRPr sz="2000" b="0" i="0">
                <a:solidFill>
                  <a:srgbClr val="006983"/>
                </a:solidFill>
                <a:latin typeface="Graphik Regular"/>
                <a:cs typeface="Graphik Regular"/>
              </a:defRPr>
            </a:lvl2pPr>
            <a:lvl3pPr marL="1143000" indent="-228600">
              <a:buFont typeface="Lucida Grande"/>
              <a:buChar char="&gt;"/>
              <a:defRPr sz="2000" b="0" i="0">
                <a:solidFill>
                  <a:srgbClr val="006983"/>
                </a:solidFill>
                <a:latin typeface="Graphik Regular"/>
                <a:cs typeface="Graphik Regular"/>
              </a:defRPr>
            </a:lvl3pPr>
            <a:lvl4pPr marL="1600200" indent="-228600">
              <a:buFont typeface="Lucida Grande"/>
              <a:buChar char="&gt;"/>
              <a:defRPr sz="2000" b="0" i="0">
                <a:solidFill>
                  <a:srgbClr val="006983"/>
                </a:solidFill>
                <a:latin typeface="Graphik Regular"/>
                <a:cs typeface="Graphik Regular"/>
              </a:defRPr>
            </a:lvl4pPr>
            <a:lvl5pPr marL="2057400" indent="-228600">
              <a:buFont typeface="Lucida Grande"/>
              <a:buChar char="&gt;"/>
              <a:defRPr sz="2000" b="0" i="0">
                <a:solidFill>
                  <a:srgbClr val="006983"/>
                </a:solidFill>
                <a:latin typeface="Graphik Regular"/>
                <a:cs typeface="Graphik Regular"/>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3" y="1572151"/>
            <a:ext cx="3610741" cy="3194996"/>
          </a:xfrm>
          <a:prstGeom prst="rect">
            <a:avLst/>
          </a:prstGeom>
        </p:spPr>
        <p:txBody>
          <a:bodyPr>
            <a:normAutofit/>
          </a:bodyPr>
          <a:lstStyle>
            <a:lvl1pPr marL="0" indent="0">
              <a:lnSpc>
                <a:spcPct val="120000"/>
              </a:lnSpc>
              <a:buNone/>
              <a:defRPr sz="1500" b="0" i="0">
                <a:solidFill>
                  <a:srgbClr val="006983"/>
                </a:solidFill>
                <a:latin typeface="Graphik Regular"/>
                <a:cs typeface="Graphik Regular"/>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
        <p:nvSpPr>
          <p:cNvPr id="6" name="Slide Number Placeholder 5"/>
          <p:cNvSpPr>
            <a:spLocks noGrp="1"/>
          </p:cNvSpPr>
          <p:nvPr>
            <p:ph type="sldNum" sz="quarter" idx="11"/>
          </p:nvPr>
        </p:nvSpPr>
        <p:spPr/>
        <p:txBody>
          <a:bodyPr/>
          <a:lstStyle/>
          <a:p>
            <a:fld id="{C6FCCE61-6C8B-0449-AA28-7DD077BDE8A8}" type="slidenum">
              <a:rPr lang="en-US" smtClean="0"/>
              <a:pPr/>
              <a:t>‹#›</a:t>
            </a:fld>
            <a:endParaRPr lang="en-US" dirty="0"/>
          </a:p>
        </p:txBody>
      </p:sp>
    </p:spTree>
    <p:extLst>
      <p:ext uri="{BB962C8B-B14F-4D97-AF65-F5344CB8AC3E}">
        <p14:creationId xmlns:p14="http://schemas.microsoft.com/office/powerpoint/2010/main" val="192846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38163" y="699542"/>
            <a:ext cx="8066087" cy="4069308"/>
          </a:xfrm>
          <a:prstGeom prst="rect">
            <a:avLst/>
          </a:prstGeom>
        </p:spPr>
        <p:txBody>
          <a:bodyPr/>
          <a:lstStyle>
            <a:lvl1pPr marL="0" indent="0">
              <a:buNone/>
              <a:defRPr sz="3200">
                <a:solidFill>
                  <a:srgbClr val="006983"/>
                </a:solidFill>
                <a:latin typeface="Graphik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Slide Number Placeholder 4"/>
          <p:cNvSpPr>
            <a:spLocks noGrp="1"/>
          </p:cNvSpPr>
          <p:nvPr>
            <p:ph type="sldNum" sz="quarter" idx="11"/>
          </p:nvPr>
        </p:nvSpPr>
        <p:spPr/>
        <p:txBody>
          <a:bodyPr/>
          <a:lstStyle/>
          <a:p>
            <a:fld id="{C6FCCE61-6C8B-0449-AA28-7DD077BDE8A8}" type="slidenum">
              <a:rPr lang="en-US" smtClean="0"/>
              <a:pPr/>
              <a:t>‹#›</a:t>
            </a:fld>
            <a:endParaRPr lang="en-US" dirty="0"/>
          </a:p>
        </p:txBody>
      </p:sp>
    </p:spTree>
    <p:extLst>
      <p:ext uri="{BB962C8B-B14F-4D97-AF65-F5344CB8AC3E}">
        <p14:creationId xmlns:p14="http://schemas.microsoft.com/office/powerpoint/2010/main" val="2193920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EF7">
            <a:alpha val="0"/>
          </a:srgbClr>
        </a:solidFill>
        <a:effectLst/>
      </p:bgPr>
    </p:bg>
    <p:spTree>
      <p:nvGrpSpPr>
        <p:cNvPr id="1" name=""/>
        <p:cNvGrpSpPr/>
        <p:nvPr/>
      </p:nvGrpSpPr>
      <p:grpSpPr>
        <a:xfrm>
          <a:off x="0" y="0"/>
          <a:ext cx="0" cy="0"/>
          <a:chOff x="0" y="0"/>
          <a:chExt cx="0" cy="0"/>
        </a:xfrm>
      </p:grpSpPr>
      <p:sp>
        <p:nvSpPr>
          <p:cNvPr id="24" name="Rectangle 23"/>
          <p:cNvSpPr/>
          <p:nvPr userDrawn="1"/>
        </p:nvSpPr>
        <p:spPr>
          <a:xfrm>
            <a:off x="3708400" y="267494"/>
            <a:ext cx="2403222" cy="215444"/>
          </a:xfrm>
          <a:prstGeom prst="rect">
            <a:avLst/>
          </a:prstGeom>
        </p:spPr>
        <p:txBody>
          <a:bodyPr wrap="none">
            <a:spAutoFit/>
          </a:bodyPr>
          <a:lstStyle/>
          <a:p>
            <a:pPr algn="l" eaLnBrk="1" hangingPunct="1">
              <a:spcBef>
                <a:spcPct val="50000"/>
              </a:spcBef>
              <a:defRPr/>
            </a:pPr>
            <a:r>
              <a:rPr lang="sv-SE" altLang="sv-SE" sz="800" dirty="0">
                <a:solidFill>
                  <a:srgbClr val="006983"/>
                </a:solidFill>
                <a:latin typeface="Graphik Regular"/>
                <a:cs typeface="Graphik Regular"/>
              </a:rPr>
              <a:t>Svenska Afghanistankommittén  |  </a:t>
            </a:r>
            <a:r>
              <a:rPr lang="sv-SE" altLang="sv-SE" sz="800" dirty="0" err="1">
                <a:solidFill>
                  <a:srgbClr val="006983"/>
                </a:solidFill>
                <a:latin typeface="Graphik Regular"/>
                <a:cs typeface="Graphik Regular"/>
              </a:rPr>
              <a:t>www.sak.se</a:t>
            </a:r>
            <a:endParaRPr lang="sv-SE" altLang="sv-SE" sz="800" dirty="0">
              <a:solidFill>
                <a:srgbClr val="006983"/>
              </a:solidFill>
              <a:latin typeface="Graphik Regular"/>
              <a:cs typeface="Graphik Regular"/>
            </a:endParaRPr>
          </a:p>
        </p:txBody>
      </p:sp>
      <p:pic>
        <p:nvPicPr>
          <p:cNvPr id="17" name="Picture 16" descr="SAK-Logotyp-RGB.eps"/>
          <p:cNvPicPr>
            <a:picLocks noChangeAspect="1"/>
          </p:cNvPicPr>
          <p:nvPr userDrawn="1"/>
        </p:nvPicPr>
        <p:blipFill rotWithShape="1">
          <a:blip r:embed="rId20">
            <a:extLst>
              <a:ext uri="{28A0092B-C50C-407E-A947-70E740481C1C}">
                <a14:useLocalDpi xmlns:a14="http://schemas.microsoft.com/office/drawing/2010/main" val="0"/>
              </a:ext>
            </a:extLst>
          </a:blip>
          <a:srcRect r="75937" b="-3998"/>
          <a:stretch/>
        </p:blipFill>
        <p:spPr>
          <a:xfrm>
            <a:off x="539552" y="197914"/>
            <a:ext cx="424063" cy="357612"/>
          </a:xfrm>
          <a:prstGeom prst="rect">
            <a:avLst/>
          </a:prstGeom>
        </p:spPr>
      </p:pic>
      <p:sp>
        <p:nvSpPr>
          <p:cNvPr id="2" name="Slide Number Placeholder 1"/>
          <p:cNvSpPr>
            <a:spLocks noGrp="1"/>
          </p:cNvSpPr>
          <p:nvPr>
            <p:ph type="sldNum" sz="quarter" idx="4"/>
          </p:nvPr>
        </p:nvSpPr>
        <p:spPr>
          <a:xfrm>
            <a:off x="6542856" y="267494"/>
            <a:ext cx="2133600" cy="274637"/>
          </a:xfrm>
          <a:prstGeom prst="rect">
            <a:avLst/>
          </a:prstGeom>
        </p:spPr>
        <p:txBody>
          <a:bodyPr vert="horz" lIns="91440" tIns="45720" rIns="91440" bIns="45720" rtlCol="0" anchor="ctr"/>
          <a:lstStyle>
            <a:lvl1pPr algn="r">
              <a:defRPr sz="800">
                <a:solidFill>
                  <a:srgbClr val="006983"/>
                </a:solidFill>
                <a:latin typeface="Graphik Regular"/>
                <a:cs typeface="Graphik Regular"/>
              </a:defRPr>
            </a:lvl1pPr>
          </a:lstStyle>
          <a:p>
            <a:fld id="{C6FCCE61-6C8B-0449-AA28-7DD077BDE8A8}" type="slidenum">
              <a:rPr lang="en-US" smtClean="0"/>
              <a:pPr/>
              <a:t>‹#›</a:t>
            </a:fld>
            <a:endParaRPr lang="en-US" dirty="0"/>
          </a:p>
        </p:txBody>
      </p:sp>
    </p:spTree>
    <p:extLst>
      <p:ext uri="{BB962C8B-B14F-4D97-AF65-F5344CB8AC3E}">
        <p14:creationId xmlns:p14="http://schemas.microsoft.com/office/powerpoint/2010/main" val="3360473049"/>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2" r:id="rId3"/>
    <p:sldLayoutId id="2147483651" r:id="rId4"/>
    <p:sldLayoutId id="2147483650" r:id="rId5"/>
    <p:sldLayoutId id="2147483652" r:id="rId6"/>
    <p:sldLayoutId id="2147483653" r:id="rId7"/>
    <p:sldLayoutId id="2147483656" r:id="rId8"/>
    <p:sldLayoutId id="2147483657" r:id="rId9"/>
    <p:sldLayoutId id="2147483658" r:id="rId10"/>
    <p:sldLayoutId id="2147483664" r:id="rId11"/>
    <p:sldLayoutId id="2147483659" r:id="rId12"/>
    <p:sldLayoutId id="2147483665" r:id="rId13"/>
    <p:sldLayoutId id="2147483666" r:id="rId14"/>
    <p:sldLayoutId id="2147483667" r:id="rId15"/>
    <p:sldLayoutId id="2147483668" r:id="rId16"/>
    <p:sldLayoutId id="2147483669" r:id="rId17"/>
    <p:sldLayoutId id="2147483670" r:id="rId18"/>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92002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92002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92002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92002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92002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0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ltLang="sv-SE" sz="3000" u="none" dirty="0"/>
              <a:t>SAKs strategiska plan 2018-21: </a:t>
            </a:r>
            <a:br>
              <a:rPr lang="sv-SE" altLang="sv-SE" sz="3000" u="none" dirty="0"/>
            </a:br>
            <a:br>
              <a:rPr lang="sv-SE" altLang="sv-SE" sz="3600" dirty="0">
                <a:solidFill>
                  <a:srgbClr val="8D1B3D"/>
                </a:solidFill>
              </a:rPr>
            </a:br>
            <a:endParaRPr lang="en-US" dirty="0">
              <a:solidFill>
                <a:srgbClr val="8D1B3D"/>
              </a:solidFill>
            </a:endParaRPr>
          </a:p>
        </p:txBody>
      </p:sp>
      <p:sp>
        <p:nvSpPr>
          <p:cNvPr id="3" name="Text Placeholder 2"/>
          <p:cNvSpPr>
            <a:spLocks noGrp="1"/>
          </p:cNvSpPr>
          <p:nvPr>
            <p:ph type="body" idx="1"/>
          </p:nvPr>
        </p:nvSpPr>
        <p:spPr>
          <a:xfrm>
            <a:off x="467544" y="1625344"/>
            <a:ext cx="7272808" cy="3210829"/>
          </a:xfrm>
        </p:spPr>
        <p:txBody>
          <a:bodyPr>
            <a:normAutofit fontScale="62500" lnSpcReduction="20000"/>
          </a:bodyPr>
          <a:lstStyle/>
          <a:p>
            <a:pPr marL="0" indent="0">
              <a:buNone/>
            </a:pPr>
            <a:r>
              <a:rPr lang="sv-SE" b="1" dirty="0"/>
              <a:t>SAKs program styrs mot fem strategiska mål: </a:t>
            </a:r>
          </a:p>
          <a:p>
            <a:r>
              <a:rPr lang="sv-SE" dirty="0"/>
              <a:t>Bättre hälsa (mål 1)</a:t>
            </a:r>
          </a:p>
          <a:p>
            <a:r>
              <a:rPr lang="sv-SE" dirty="0"/>
              <a:t>Tillgång till utbildning (mål 2)</a:t>
            </a:r>
          </a:p>
          <a:p>
            <a:r>
              <a:rPr lang="sv-SE" dirty="0"/>
              <a:t>Försörjningsmöjligheter och lokal samhällsutveckling (mål 3)</a:t>
            </a:r>
          </a:p>
          <a:p>
            <a:r>
              <a:rPr lang="sv-SE" dirty="0"/>
              <a:t>Folkligt och politiskt engagemang (mål 4)</a:t>
            </a:r>
          </a:p>
          <a:p>
            <a:r>
              <a:rPr lang="sv-SE" dirty="0"/>
              <a:t>Trovärdighet och hållbarhet (mål 5)</a:t>
            </a:r>
          </a:p>
          <a:p>
            <a:pPr marL="0" indent="0">
              <a:buNone/>
            </a:pPr>
            <a:endParaRPr lang="sv-SE" b="1" dirty="0"/>
          </a:p>
          <a:p>
            <a:pPr marL="0" indent="0">
              <a:buNone/>
            </a:pPr>
            <a:r>
              <a:rPr lang="sv-SE" b="1" dirty="0"/>
              <a:t>SAKs arbete omfattar tre strategiska metoder: </a:t>
            </a:r>
          </a:p>
          <a:p>
            <a:r>
              <a:rPr lang="sv-SE" dirty="0"/>
              <a:t>Grundläggande tjänster som till exempel sjukvård och skolor</a:t>
            </a:r>
          </a:p>
          <a:p>
            <a:r>
              <a:rPr lang="sv-SE" dirty="0"/>
              <a:t>Kapacitetsutveckling av till exempel byråd eller lokala myndigheter samt </a:t>
            </a:r>
          </a:p>
          <a:p>
            <a:r>
              <a:rPr lang="sv-SE" dirty="0"/>
              <a:t>Påverkansarbete i Afghanistan, Sverige och internationellt. </a:t>
            </a:r>
          </a:p>
          <a:p>
            <a:pPr marL="0" indent="0">
              <a:buNone/>
            </a:pPr>
            <a:endParaRPr lang="sv-SE" b="1" dirty="0"/>
          </a:p>
          <a:p>
            <a:pPr marL="0" indent="0">
              <a:buNone/>
            </a:pPr>
            <a:r>
              <a:rPr lang="sv-SE" b="1" dirty="0"/>
              <a:t>SAK prioriterar att arbeta i geografiska områden </a:t>
            </a:r>
            <a:r>
              <a:rPr lang="sv-SE" dirty="0"/>
              <a:t>som inte nås av staten eller andra organisationer, och att arbeta med människor som är exkluderade från de möjligheter till vård eller skolgång som eventuellt finns. SAK är en självständig organisation men samarbetar med andra inom det civila samhället lokalt, nationellt och internationellt.</a:t>
            </a:r>
          </a:p>
        </p:txBody>
      </p:sp>
      <p:sp>
        <p:nvSpPr>
          <p:cNvPr id="4" name="Slide Number Placeholder 3"/>
          <p:cNvSpPr>
            <a:spLocks noGrp="1"/>
          </p:cNvSpPr>
          <p:nvPr>
            <p:ph type="sldNum" sz="quarter" idx="11"/>
          </p:nvPr>
        </p:nvSpPr>
        <p:spPr/>
        <p:txBody>
          <a:bodyPr/>
          <a:lstStyle/>
          <a:p>
            <a:fld id="{C6FCCE61-6C8B-0449-AA28-7DD077BDE8A8}" type="slidenum">
              <a:rPr lang="en-US" smtClean="0"/>
              <a:pPr/>
              <a:t>10</a:t>
            </a:fld>
            <a:endParaRPr lang="en-US" dirty="0"/>
          </a:p>
        </p:txBody>
      </p:sp>
    </p:spTree>
    <p:extLst>
      <p:ext uri="{BB962C8B-B14F-4D97-AF65-F5344CB8AC3E}">
        <p14:creationId xmlns:p14="http://schemas.microsoft.com/office/powerpoint/2010/main" val="1073364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B9A8046-64D1-4370-9A5E-D59C228477F5}"/>
              </a:ext>
            </a:extLst>
          </p:cNvPr>
          <p:cNvPicPr>
            <a:picLocks noGrp="1" noChangeAspect="1"/>
          </p:cNvPicPr>
          <p:nvPr>
            <p:ph sz="half" idx="1"/>
          </p:nvPr>
        </p:nvPicPr>
        <p:blipFill>
          <a:blip r:embed="rId3"/>
          <a:stretch>
            <a:fillRect/>
          </a:stretch>
        </p:blipFill>
        <p:spPr>
          <a:xfrm>
            <a:off x="899592" y="843558"/>
            <a:ext cx="4195822" cy="3240360"/>
          </a:xfrm>
        </p:spPr>
      </p:pic>
      <p:pic>
        <p:nvPicPr>
          <p:cNvPr id="9" name="Content Placeholder 8" descr="A screenshot of a cell phone&#10;&#10;Description automatically generated">
            <a:extLst>
              <a:ext uri="{FF2B5EF4-FFF2-40B4-BE49-F238E27FC236}">
                <a16:creationId xmlns:a16="http://schemas.microsoft.com/office/drawing/2014/main" id="{07CB09E8-F2E3-4C0B-AED6-F585EDD7E839}"/>
              </a:ext>
            </a:extLst>
          </p:cNvPr>
          <p:cNvPicPr>
            <a:picLocks noGrp="1" noChangeAspect="1"/>
          </p:cNvPicPr>
          <p:nvPr>
            <p:ph sz="half" idx="2"/>
          </p:nvPr>
        </p:nvPicPr>
        <p:blipFill>
          <a:blip r:embed="rId4"/>
          <a:stretch>
            <a:fillRect/>
          </a:stretch>
        </p:blipFill>
        <p:spPr>
          <a:xfrm>
            <a:off x="5364088" y="1023578"/>
            <a:ext cx="3600399" cy="2880320"/>
          </a:xfrm>
        </p:spPr>
      </p:pic>
      <p:sp>
        <p:nvSpPr>
          <p:cNvPr id="4" name="Slide Number Placeholder 3">
            <a:extLst>
              <a:ext uri="{FF2B5EF4-FFF2-40B4-BE49-F238E27FC236}">
                <a16:creationId xmlns:a16="http://schemas.microsoft.com/office/drawing/2014/main" id="{8AD74C17-B356-4CDC-A96A-B1E9E2E72C2B}"/>
              </a:ext>
            </a:extLst>
          </p:cNvPr>
          <p:cNvSpPr>
            <a:spLocks noGrp="1"/>
          </p:cNvSpPr>
          <p:nvPr>
            <p:ph type="sldNum" sz="quarter" idx="11"/>
          </p:nvPr>
        </p:nvSpPr>
        <p:spPr>
          <a:xfrm>
            <a:off x="6542856" y="267494"/>
            <a:ext cx="2133600" cy="274637"/>
          </a:xfrm>
        </p:spPr>
        <p:txBody>
          <a:bodyPr/>
          <a:lstStyle/>
          <a:p>
            <a:fld id="{C6FCCE61-6C8B-0449-AA28-7DD077BDE8A8}" type="slidenum">
              <a:rPr lang="en-US" smtClean="0"/>
              <a:pPr/>
              <a:t>11</a:t>
            </a:fld>
            <a:endParaRPr lang="en-US" dirty="0"/>
          </a:p>
        </p:txBody>
      </p:sp>
      <p:sp>
        <p:nvSpPr>
          <p:cNvPr id="2" name="Rectangle 1">
            <a:extLst>
              <a:ext uri="{FF2B5EF4-FFF2-40B4-BE49-F238E27FC236}">
                <a16:creationId xmlns:a16="http://schemas.microsoft.com/office/drawing/2014/main" id="{4D4D53F6-9B34-4403-A69D-D8CEB15245BF}"/>
              </a:ext>
            </a:extLst>
          </p:cNvPr>
          <p:cNvSpPr/>
          <p:nvPr/>
        </p:nvSpPr>
        <p:spPr>
          <a:xfrm>
            <a:off x="612683" y="4371950"/>
            <a:ext cx="2137573" cy="369332"/>
          </a:xfrm>
          <a:prstGeom prst="rect">
            <a:avLst/>
          </a:prstGeom>
        </p:spPr>
        <p:txBody>
          <a:bodyPr wrap="none">
            <a:spAutoFit/>
          </a:bodyPr>
          <a:lstStyle/>
          <a:p>
            <a:r>
              <a:rPr lang="sv-SE" dirty="0"/>
              <a:t>Foto: Malin Hoelstad</a:t>
            </a:r>
          </a:p>
        </p:txBody>
      </p:sp>
    </p:spTree>
    <p:extLst>
      <p:ext uri="{BB962C8B-B14F-4D97-AF65-F5344CB8AC3E}">
        <p14:creationId xmlns:p14="http://schemas.microsoft.com/office/powerpoint/2010/main" val="3947560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ltLang="sv-SE" sz="3000" u="none" dirty="0"/>
              <a:t>SAKs målgrupper </a:t>
            </a:r>
            <a:r>
              <a:rPr lang="sv-SE" altLang="sv-SE" dirty="0"/>
              <a:t>i Afghanistan</a:t>
            </a:r>
            <a:r>
              <a:rPr lang="sv-SE" altLang="sv-SE" sz="3000" u="none" dirty="0"/>
              <a:t>: </a:t>
            </a:r>
            <a:br>
              <a:rPr lang="sv-SE" altLang="sv-SE" sz="3000" u="none" dirty="0"/>
            </a:br>
            <a:br>
              <a:rPr lang="sv-SE" altLang="sv-SE" sz="3600" dirty="0">
                <a:solidFill>
                  <a:srgbClr val="8D1B3D"/>
                </a:solidFill>
              </a:rPr>
            </a:br>
            <a:endParaRPr lang="en-US" dirty="0">
              <a:solidFill>
                <a:srgbClr val="8D1B3D"/>
              </a:solidFill>
            </a:endParaRPr>
          </a:p>
        </p:txBody>
      </p:sp>
      <p:sp>
        <p:nvSpPr>
          <p:cNvPr id="3" name="Text Placeholder 2"/>
          <p:cNvSpPr>
            <a:spLocks noGrp="1"/>
          </p:cNvSpPr>
          <p:nvPr>
            <p:ph type="body" idx="1"/>
          </p:nvPr>
        </p:nvSpPr>
        <p:spPr/>
        <p:txBody>
          <a:bodyPr>
            <a:normAutofit/>
          </a:bodyPr>
          <a:lstStyle/>
          <a:p>
            <a:r>
              <a:rPr lang="sv-SE" dirty="0"/>
              <a:t>Kvinnor</a:t>
            </a:r>
          </a:p>
          <a:p>
            <a:r>
              <a:rPr lang="sv-SE" dirty="0"/>
              <a:t>Barn</a:t>
            </a:r>
          </a:p>
          <a:p>
            <a:r>
              <a:rPr lang="sv-SE" dirty="0"/>
              <a:t>Personer med funktionsvariationer </a:t>
            </a:r>
          </a:p>
          <a:p>
            <a:r>
              <a:rPr lang="sv-SE" dirty="0"/>
              <a:t>Internflyktingar</a:t>
            </a:r>
          </a:p>
        </p:txBody>
      </p:sp>
      <p:sp>
        <p:nvSpPr>
          <p:cNvPr id="4" name="Slide Number Placeholder 3"/>
          <p:cNvSpPr>
            <a:spLocks noGrp="1"/>
          </p:cNvSpPr>
          <p:nvPr>
            <p:ph type="sldNum" sz="quarter" idx="11"/>
          </p:nvPr>
        </p:nvSpPr>
        <p:spPr/>
        <p:txBody>
          <a:bodyPr/>
          <a:lstStyle/>
          <a:p>
            <a:fld id="{C6FCCE61-6C8B-0449-AA28-7DD077BDE8A8}" type="slidenum">
              <a:rPr lang="en-US" smtClean="0"/>
              <a:pPr/>
              <a:t>12</a:t>
            </a:fld>
            <a:endParaRPr lang="en-US" dirty="0"/>
          </a:p>
        </p:txBody>
      </p:sp>
    </p:spTree>
    <p:extLst>
      <p:ext uri="{BB962C8B-B14F-4D97-AF65-F5344CB8AC3E}">
        <p14:creationId xmlns:p14="http://schemas.microsoft.com/office/powerpoint/2010/main" val="3627738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ltLang="sv-SE" sz="3000" u="none" dirty="0"/>
              <a:t>SAKs program i Afghanistan (2019)</a:t>
            </a:r>
            <a:br>
              <a:rPr lang="sv-SE" altLang="sv-SE" sz="3600" dirty="0">
                <a:solidFill>
                  <a:srgbClr val="8D1B3D"/>
                </a:solidFill>
              </a:rPr>
            </a:br>
            <a:endParaRPr lang="en-US" dirty="0">
              <a:solidFill>
                <a:srgbClr val="8D1B3D"/>
              </a:solidFill>
            </a:endParaRPr>
          </a:p>
        </p:txBody>
      </p:sp>
      <p:sp>
        <p:nvSpPr>
          <p:cNvPr id="3" name="Text Placeholder 2"/>
          <p:cNvSpPr>
            <a:spLocks noGrp="1"/>
          </p:cNvSpPr>
          <p:nvPr>
            <p:ph type="body" idx="1"/>
          </p:nvPr>
        </p:nvSpPr>
        <p:spPr/>
        <p:txBody>
          <a:bodyPr>
            <a:normAutofit fontScale="85000" lnSpcReduction="20000"/>
          </a:bodyPr>
          <a:lstStyle/>
          <a:p>
            <a:pPr>
              <a:defRPr/>
            </a:pPr>
            <a:r>
              <a:rPr lang="sv-SE" altLang="sv-SE" sz="2200" b="1" dirty="0"/>
              <a:t>Utbildning</a:t>
            </a:r>
            <a:r>
              <a:rPr lang="sv-SE" altLang="sv-SE" sz="2200" dirty="0"/>
              <a:t>: 94000 barn i SAKs skolor varav 58% flickor</a:t>
            </a:r>
          </a:p>
          <a:p>
            <a:pPr>
              <a:buFont typeface="Lucida Grande"/>
              <a:buChar char="&gt;"/>
              <a:defRPr/>
            </a:pPr>
            <a:r>
              <a:rPr lang="sv-SE" altLang="sv-SE" sz="2200" b="1" dirty="0"/>
              <a:t>Hälsovård:</a:t>
            </a:r>
            <a:r>
              <a:rPr lang="sv-SE" altLang="sv-SE" sz="2200" dirty="0"/>
              <a:t> mer än 1,6 miljoner patientbesök, 49% kvinnor </a:t>
            </a:r>
          </a:p>
          <a:p>
            <a:pPr>
              <a:buFont typeface="Lucida Grande"/>
              <a:buChar char="&gt;"/>
              <a:defRPr/>
            </a:pPr>
            <a:r>
              <a:rPr lang="sv-SE" altLang="sv-SE" sz="2200" b="1" dirty="0"/>
              <a:t>Rehabilitering av personer med funktionsnedsättning</a:t>
            </a:r>
            <a:r>
              <a:rPr lang="sv-SE" altLang="sv-SE" sz="2200" dirty="0"/>
              <a:t>: Mer än 23 000 personer fick hjälp med sjukgymnastik och ortopedisk hjälpmedel</a:t>
            </a:r>
          </a:p>
          <a:p>
            <a:pPr>
              <a:defRPr/>
            </a:pPr>
            <a:r>
              <a:rPr lang="sv-SE" altLang="sv-SE" sz="2200" b="1" dirty="0"/>
              <a:t>Landsbygdsutveckling: </a:t>
            </a:r>
            <a:r>
              <a:rPr lang="sv-SE" altLang="sv-SE" sz="2200" dirty="0"/>
              <a:t>stött 831 befintliga sparlånekassor samt bildat 224 nya för att ge människor på landsbygden tillgång till mikrolån för att utveckla sin försörjning. SAK stödjer över 1 000 byar genom projektet för lokalstyre och försörjning samt afghanska statens program för lokalstyre. Genom samarbetet genomfördes bland annat 173 infrastrukturprojekt under året.</a:t>
            </a:r>
          </a:p>
          <a:p>
            <a:pPr>
              <a:defRPr/>
            </a:pPr>
            <a:r>
              <a:rPr lang="sv-SE" sz="2200" dirty="0"/>
              <a:t>Anställda i Afghanistan: 5760 varav 99% är afghaner</a:t>
            </a:r>
          </a:p>
          <a:p>
            <a:pPr marL="0" indent="0">
              <a:buNone/>
              <a:defRPr/>
            </a:pPr>
            <a:endParaRPr lang="sv-SE" altLang="sv-SE" sz="2200" dirty="0"/>
          </a:p>
          <a:p>
            <a:endParaRPr lang="en-US" dirty="0">
              <a:solidFill>
                <a:srgbClr val="8D1B3D"/>
              </a:solidFill>
            </a:endParaRPr>
          </a:p>
        </p:txBody>
      </p:sp>
      <p:sp>
        <p:nvSpPr>
          <p:cNvPr id="4" name="Slide Number Placeholder 3"/>
          <p:cNvSpPr>
            <a:spLocks noGrp="1"/>
          </p:cNvSpPr>
          <p:nvPr>
            <p:ph type="sldNum" sz="quarter" idx="11"/>
          </p:nvPr>
        </p:nvSpPr>
        <p:spPr/>
        <p:txBody>
          <a:bodyPr/>
          <a:lstStyle/>
          <a:p>
            <a:fld id="{C6FCCE61-6C8B-0449-AA28-7DD077BDE8A8}" type="slidenum">
              <a:rPr lang="en-US" smtClean="0"/>
              <a:pPr/>
              <a:t>13</a:t>
            </a:fld>
            <a:endParaRPr lang="en-US" dirty="0"/>
          </a:p>
        </p:txBody>
      </p:sp>
    </p:spTree>
    <p:extLst>
      <p:ext uri="{BB962C8B-B14F-4D97-AF65-F5344CB8AC3E}">
        <p14:creationId xmlns:p14="http://schemas.microsoft.com/office/powerpoint/2010/main" val="1032396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9AE6B1-E5DF-46BE-98C3-AB17500B5447}"/>
              </a:ext>
            </a:extLst>
          </p:cNvPr>
          <p:cNvSpPr>
            <a:spLocks noGrp="1"/>
          </p:cNvSpPr>
          <p:nvPr>
            <p:ph sz="half" idx="1"/>
          </p:nvPr>
        </p:nvSpPr>
        <p:spPr>
          <a:xfrm>
            <a:off x="467544" y="2046694"/>
            <a:ext cx="4176464" cy="2613864"/>
          </a:xfrm>
        </p:spPr>
        <p:txBody>
          <a:bodyPr>
            <a:normAutofit fontScale="85000" lnSpcReduction="20000"/>
          </a:bodyPr>
          <a:lstStyle/>
          <a:p>
            <a:pPr>
              <a:buFont typeface="Wingdings" panose="05000000000000000000" pitchFamily="2" charset="2"/>
              <a:buChar char="Ø"/>
            </a:pPr>
            <a:r>
              <a:rPr lang="sv-SE" sz="1900" dirty="0"/>
              <a:t>SAKs fokus: flickor, barn med funktionsvariationer och barn i nomadfamiljer </a:t>
            </a:r>
          </a:p>
          <a:p>
            <a:pPr>
              <a:buFont typeface="Wingdings" panose="05000000000000000000" pitchFamily="2" charset="2"/>
              <a:buChar char="Ø"/>
            </a:pPr>
            <a:r>
              <a:rPr lang="sv-SE" sz="1900" dirty="0"/>
              <a:t>SAK driver </a:t>
            </a:r>
            <a:r>
              <a:rPr lang="sv-SE" sz="1900" i="1" u="sng" dirty="0"/>
              <a:t>community based education</a:t>
            </a:r>
            <a:r>
              <a:rPr lang="sv-SE" sz="1900" dirty="0"/>
              <a:t>, så kallade byskolor </a:t>
            </a:r>
          </a:p>
          <a:p>
            <a:pPr>
              <a:buFont typeface="Wingdings" panose="05000000000000000000" pitchFamily="2" charset="2"/>
              <a:buChar char="Ø"/>
            </a:pPr>
            <a:r>
              <a:rPr lang="sv-SE" sz="1900" dirty="0"/>
              <a:t>Erbjuder grundskoleutbildning och i begränsad omfattning även gymnasienivå</a:t>
            </a:r>
          </a:p>
          <a:p>
            <a:pPr>
              <a:buFont typeface="Wingdings" panose="05000000000000000000" pitchFamily="2" charset="2"/>
              <a:buChar char="Ø"/>
            </a:pPr>
            <a:r>
              <a:rPr lang="sv-SE" sz="1900" dirty="0"/>
              <a:t>Erbjuder Coaching </a:t>
            </a:r>
            <a:r>
              <a:rPr lang="sv-SE" sz="1900" dirty="0" err="1"/>
              <a:t>classes</a:t>
            </a:r>
            <a:r>
              <a:rPr lang="sv-SE" sz="1900" dirty="0"/>
              <a:t> (examensklasser för kvinnor som hoppat av </a:t>
            </a:r>
            <a:r>
              <a:rPr lang="sv-SE" sz="1900" dirty="0" err="1"/>
              <a:t>pga</a:t>
            </a:r>
            <a:r>
              <a:rPr lang="sv-SE" sz="1900" dirty="0"/>
              <a:t> olika skäl)</a:t>
            </a:r>
          </a:p>
          <a:p>
            <a:pPr>
              <a:buFont typeface="Wingdings" panose="05000000000000000000" pitchFamily="2" charset="2"/>
              <a:buChar char="Ø"/>
            </a:pPr>
            <a:r>
              <a:rPr lang="sv-SE" sz="1900" dirty="0"/>
              <a:t>Klasser för återvändande och internflyktingar</a:t>
            </a:r>
          </a:p>
          <a:p>
            <a:endParaRPr lang="sv-SE" dirty="0"/>
          </a:p>
        </p:txBody>
      </p:sp>
      <p:sp>
        <p:nvSpPr>
          <p:cNvPr id="3" name="Content Placeholder 2">
            <a:extLst>
              <a:ext uri="{FF2B5EF4-FFF2-40B4-BE49-F238E27FC236}">
                <a16:creationId xmlns:a16="http://schemas.microsoft.com/office/drawing/2014/main" id="{D5EEDD52-16D9-416C-BD7B-D80B9CF30479}"/>
              </a:ext>
            </a:extLst>
          </p:cNvPr>
          <p:cNvSpPr>
            <a:spLocks noGrp="1"/>
          </p:cNvSpPr>
          <p:nvPr>
            <p:ph sz="half" idx="2"/>
          </p:nvPr>
        </p:nvSpPr>
        <p:spPr>
          <a:xfrm>
            <a:off x="4788024" y="1979151"/>
            <a:ext cx="3832044" cy="2613864"/>
          </a:xfrm>
        </p:spPr>
        <p:txBody>
          <a:bodyPr/>
          <a:lstStyle/>
          <a:p>
            <a:pPr>
              <a:buFont typeface="Wingdings" panose="05000000000000000000" pitchFamily="2" charset="2"/>
              <a:buChar char="Ø"/>
            </a:pPr>
            <a:r>
              <a:rPr lang="sv-SE" sz="1400" dirty="0"/>
              <a:t> 94 000 barn i SAKs skolor (2019)</a:t>
            </a:r>
          </a:p>
          <a:p>
            <a:pPr>
              <a:buFont typeface="Wingdings" panose="05000000000000000000" pitchFamily="2" charset="2"/>
              <a:buChar char="Ø"/>
            </a:pPr>
            <a:r>
              <a:rPr lang="sv-SE" sz="1400" dirty="0"/>
              <a:t>Ca 58 % av eleverna är flickor</a:t>
            </a:r>
          </a:p>
          <a:p>
            <a:pPr>
              <a:buFont typeface="Wingdings" panose="05000000000000000000" pitchFamily="2" charset="2"/>
              <a:buChar char="Ø"/>
            </a:pPr>
            <a:r>
              <a:rPr lang="sv-SE" sz="1400" dirty="0"/>
              <a:t>596 byskolor, 46 nomadskolor, 35 coaching </a:t>
            </a:r>
            <a:r>
              <a:rPr lang="sv-SE" sz="1400" dirty="0" err="1"/>
              <a:t>classes</a:t>
            </a:r>
            <a:endParaRPr lang="sv-SE" sz="1400" dirty="0"/>
          </a:p>
          <a:p>
            <a:pPr>
              <a:buFont typeface="Wingdings" panose="05000000000000000000" pitchFamily="2" charset="2"/>
              <a:buChar char="Ø"/>
            </a:pPr>
            <a:r>
              <a:rPr lang="sv-SE" sz="1400" dirty="0"/>
              <a:t>Jämställdhetsperspektiv i läroböckerna</a:t>
            </a:r>
          </a:p>
          <a:p>
            <a:pPr>
              <a:buFont typeface="Wingdings" panose="05000000000000000000" pitchFamily="2" charset="2"/>
              <a:buChar char="Ø"/>
            </a:pPr>
            <a:r>
              <a:rPr lang="sv-SE" sz="1400" dirty="0"/>
              <a:t>Vidareutbildning för lärare, mentorutbildning</a:t>
            </a:r>
          </a:p>
          <a:p>
            <a:pPr>
              <a:buFont typeface="Wingdings" panose="05000000000000000000" pitchFamily="2" charset="2"/>
              <a:buChar char="Ø"/>
            </a:pPr>
            <a:r>
              <a:rPr lang="sv-SE" sz="1400" dirty="0"/>
              <a:t>Intern utbildning (pedagogik för lärare), utbilda myndighetspersonal i ledarskap och förvaltning</a:t>
            </a:r>
          </a:p>
          <a:p>
            <a:pPr>
              <a:buFont typeface="Wingdings" panose="05000000000000000000" pitchFamily="2" charset="2"/>
              <a:buChar char="Ø"/>
            </a:pPr>
            <a:r>
              <a:rPr lang="sv-SE" sz="1400" dirty="0"/>
              <a:t>TEMP (master för lärarutbildare) i Indien</a:t>
            </a:r>
          </a:p>
          <a:p>
            <a:endParaRPr lang="sv-SE" dirty="0"/>
          </a:p>
        </p:txBody>
      </p:sp>
      <p:sp>
        <p:nvSpPr>
          <p:cNvPr id="4" name="Slide Number Placeholder 3">
            <a:extLst>
              <a:ext uri="{FF2B5EF4-FFF2-40B4-BE49-F238E27FC236}">
                <a16:creationId xmlns:a16="http://schemas.microsoft.com/office/drawing/2014/main" id="{BF7F4FA4-AB39-4EBF-BDD7-A2029ABDEB71}"/>
              </a:ext>
            </a:extLst>
          </p:cNvPr>
          <p:cNvSpPr>
            <a:spLocks noGrp="1"/>
          </p:cNvSpPr>
          <p:nvPr>
            <p:ph type="sldNum" sz="quarter" idx="11"/>
          </p:nvPr>
        </p:nvSpPr>
        <p:spPr/>
        <p:txBody>
          <a:bodyPr/>
          <a:lstStyle/>
          <a:p>
            <a:fld id="{C6FCCE61-6C8B-0449-AA28-7DD077BDE8A8}" type="slidenum">
              <a:rPr lang="en-US" smtClean="0"/>
              <a:pPr/>
              <a:t>14</a:t>
            </a:fld>
            <a:endParaRPr lang="en-US" dirty="0"/>
          </a:p>
        </p:txBody>
      </p:sp>
      <p:sp>
        <p:nvSpPr>
          <p:cNvPr id="5" name="Title 4">
            <a:extLst>
              <a:ext uri="{FF2B5EF4-FFF2-40B4-BE49-F238E27FC236}">
                <a16:creationId xmlns:a16="http://schemas.microsoft.com/office/drawing/2014/main" id="{531A68E3-E3E4-40F5-86F3-58D5BFDB1EFA}"/>
              </a:ext>
            </a:extLst>
          </p:cNvPr>
          <p:cNvSpPr>
            <a:spLocks noGrp="1"/>
          </p:cNvSpPr>
          <p:nvPr>
            <p:ph type="title"/>
          </p:nvPr>
        </p:nvSpPr>
        <p:spPr>
          <a:xfrm>
            <a:off x="1403648" y="892505"/>
            <a:ext cx="6912744" cy="504960"/>
          </a:xfrm>
        </p:spPr>
        <p:txBody>
          <a:bodyPr/>
          <a:lstStyle/>
          <a:p>
            <a:pPr algn="ctr"/>
            <a:r>
              <a:rPr lang="sv-SE" dirty="0"/>
              <a:t>SAKs utbildningsverksamhet i Afghanistan</a:t>
            </a:r>
          </a:p>
        </p:txBody>
      </p:sp>
    </p:spTree>
    <p:extLst>
      <p:ext uri="{BB962C8B-B14F-4D97-AF65-F5344CB8AC3E}">
        <p14:creationId xmlns:p14="http://schemas.microsoft.com/office/powerpoint/2010/main" val="2699761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EF7"/>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522F38-524B-43FC-8BE9-4B74703965DD}"/>
              </a:ext>
            </a:extLst>
          </p:cNvPr>
          <p:cNvSpPr>
            <a:spLocks noGrp="1"/>
          </p:cNvSpPr>
          <p:nvPr>
            <p:ph type="body" sz="quarter" idx="10"/>
          </p:nvPr>
        </p:nvSpPr>
        <p:spPr>
          <a:xfrm>
            <a:off x="956215" y="197715"/>
            <a:ext cx="6769100" cy="1153911"/>
          </a:xfrm>
        </p:spPr>
        <p:txBody>
          <a:bodyPr/>
          <a:lstStyle/>
          <a:p>
            <a:r>
              <a:rPr lang="sv-SE" dirty="0"/>
              <a:t>SAKs skolbarn</a:t>
            </a:r>
          </a:p>
        </p:txBody>
      </p:sp>
      <p:pic>
        <p:nvPicPr>
          <p:cNvPr id="3" name="Bildobjekt 3" descr="SCA-Jalalabad-Beniga-Village-School-073.JPG">
            <a:extLst>
              <a:ext uri="{FF2B5EF4-FFF2-40B4-BE49-F238E27FC236}">
                <a16:creationId xmlns:a16="http://schemas.microsoft.com/office/drawing/2014/main" id="{17198676-6AA9-449D-892F-D3F654CB65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0006" y="1448240"/>
            <a:ext cx="3132535" cy="20847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Bildobjekt 4" descr="SAK-CBEClasses-Jalalabad-009.jpg">
            <a:extLst>
              <a:ext uri="{FF2B5EF4-FFF2-40B4-BE49-F238E27FC236}">
                <a16:creationId xmlns:a16="http://schemas.microsoft.com/office/drawing/2014/main" id="{0CF9B0ED-39CA-4720-8160-A63BE199EB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6534" y="1448241"/>
            <a:ext cx="3132534" cy="20847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1D792E-DC7C-46F0-944D-9C71B1927C51}"/>
              </a:ext>
            </a:extLst>
          </p:cNvPr>
          <p:cNvSpPr txBox="1"/>
          <p:nvPr/>
        </p:nvSpPr>
        <p:spPr>
          <a:xfrm>
            <a:off x="755576" y="4373301"/>
            <a:ext cx="1944216" cy="430697"/>
          </a:xfrm>
          <a:prstGeom prst="rect">
            <a:avLst/>
          </a:prstGeom>
          <a:noFill/>
        </p:spPr>
        <p:txBody>
          <a:bodyPr wrap="square" rtlCol="0">
            <a:spAutoFit/>
          </a:bodyPr>
          <a:lstStyle/>
          <a:p>
            <a:r>
              <a:rPr lang="sv-SE" sz="1100" dirty="0"/>
              <a:t>Foto: Christoffer Hjalmarsson</a:t>
            </a:r>
          </a:p>
          <a:p>
            <a:r>
              <a:rPr lang="sv-SE" sz="1100" dirty="0"/>
              <a:t> </a:t>
            </a:r>
          </a:p>
        </p:txBody>
      </p:sp>
    </p:spTree>
    <p:extLst>
      <p:ext uri="{BB962C8B-B14F-4D97-AF65-F5344CB8AC3E}">
        <p14:creationId xmlns:p14="http://schemas.microsoft.com/office/powerpoint/2010/main" val="2533632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tshållare för innehåll 3">
            <a:extLst>
              <a:ext uri="{FF2B5EF4-FFF2-40B4-BE49-F238E27FC236}">
                <a16:creationId xmlns:a16="http://schemas.microsoft.com/office/drawing/2014/main" id="{F0ACD877-AE13-40BB-B959-9C76BCFADB9B}"/>
              </a:ext>
            </a:extLst>
          </p:cNvPr>
          <p:cNvPicPr>
            <a:picLocks noChangeAspect="1"/>
          </p:cNvPicPr>
          <p:nvPr/>
        </p:nvPicPr>
        <p:blipFill rotWithShape="1">
          <a:blip r:embed="rId2">
            <a:extLst>
              <a:ext uri="{28A0092B-C50C-407E-A947-70E740481C1C}">
                <a14:useLocalDpi xmlns:a14="http://schemas.microsoft.com/office/drawing/2010/main" val="0"/>
              </a:ext>
            </a:extLst>
          </a:blip>
          <a:srcRect t="19101" b="5899"/>
          <a:stretch/>
        </p:blipFill>
        <p:spPr>
          <a:xfrm>
            <a:off x="15" y="7"/>
            <a:ext cx="9143985" cy="5143493"/>
          </a:xfrm>
          <a:prstGeom prst="rect">
            <a:avLst/>
          </a:prstGeom>
        </p:spPr>
      </p:pic>
      <p:pic>
        <p:nvPicPr>
          <p:cNvPr id="3" name="Picture 2">
            <a:extLst>
              <a:ext uri="{FF2B5EF4-FFF2-40B4-BE49-F238E27FC236}">
                <a16:creationId xmlns:a16="http://schemas.microsoft.com/office/drawing/2014/main" id="{F9DA0C6C-997A-4AC4-819D-6CE8AD0B374A}"/>
              </a:ext>
            </a:extLst>
          </p:cNvPr>
          <p:cNvPicPr/>
          <p:nvPr/>
        </p:nvPicPr>
        <p:blipFill>
          <a:blip r:embed="rId3">
            <a:extLst>
              <a:ext uri="{28A0092B-C50C-407E-A947-70E740481C1C}">
                <a14:useLocalDpi xmlns:a14="http://schemas.microsoft.com/office/drawing/2010/main" val="0"/>
              </a:ext>
            </a:extLst>
          </a:blip>
          <a:stretch>
            <a:fillRect/>
          </a:stretch>
        </p:blipFill>
        <p:spPr>
          <a:xfrm>
            <a:off x="106052" y="127102"/>
            <a:ext cx="2287905" cy="451485"/>
          </a:xfrm>
          <a:prstGeom prst="rect">
            <a:avLst/>
          </a:prstGeom>
        </p:spPr>
      </p:pic>
    </p:spTree>
    <p:extLst>
      <p:ext uri="{BB962C8B-B14F-4D97-AF65-F5344CB8AC3E}">
        <p14:creationId xmlns:p14="http://schemas.microsoft.com/office/powerpoint/2010/main" val="817594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standing in front of a crowd&#10;&#10;Description automatically generated">
            <a:extLst>
              <a:ext uri="{FF2B5EF4-FFF2-40B4-BE49-F238E27FC236}">
                <a16:creationId xmlns:a16="http://schemas.microsoft.com/office/drawing/2014/main" id="{6CB5CD50-EBAC-4AD5-9155-C6F36DA1366C}"/>
              </a:ext>
            </a:extLst>
          </p:cNvPr>
          <p:cNvPicPr>
            <a:picLocks noGrp="1" noChangeAspect="1"/>
          </p:cNvPicPr>
          <p:nvPr>
            <p:ph idx="1"/>
          </p:nvPr>
        </p:nvPicPr>
        <p:blipFill>
          <a:blip r:embed="rId2"/>
          <a:stretch>
            <a:fillRect/>
          </a:stretch>
        </p:blipFill>
        <p:spPr>
          <a:xfrm>
            <a:off x="1763688" y="1275606"/>
            <a:ext cx="4669637" cy="3286429"/>
          </a:xfrm>
        </p:spPr>
      </p:pic>
      <p:sp>
        <p:nvSpPr>
          <p:cNvPr id="3" name="Slide Number Placeholder 2">
            <a:extLst>
              <a:ext uri="{FF2B5EF4-FFF2-40B4-BE49-F238E27FC236}">
                <a16:creationId xmlns:a16="http://schemas.microsoft.com/office/drawing/2014/main" id="{F38712AE-FC0D-48F6-9B2B-012E2C2DCE7E}"/>
              </a:ext>
            </a:extLst>
          </p:cNvPr>
          <p:cNvSpPr>
            <a:spLocks noGrp="1"/>
          </p:cNvSpPr>
          <p:nvPr>
            <p:ph type="sldNum" sz="quarter" idx="11"/>
          </p:nvPr>
        </p:nvSpPr>
        <p:spPr>
          <a:xfrm>
            <a:off x="6542856" y="267494"/>
            <a:ext cx="2133600" cy="274637"/>
          </a:xfrm>
        </p:spPr>
        <p:txBody>
          <a:bodyPr/>
          <a:lstStyle/>
          <a:p>
            <a:fld id="{C6FCCE61-6C8B-0449-AA28-7DD077BDE8A8}" type="slidenum">
              <a:rPr lang="en-US" smtClean="0"/>
              <a:pPr/>
              <a:t>17</a:t>
            </a:fld>
            <a:endParaRPr lang="en-US" dirty="0"/>
          </a:p>
        </p:txBody>
      </p:sp>
      <p:sp>
        <p:nvSpPr>
          <p:cNvPr id="4" name="Title 3">
            <a:extLst>
              <a:ext uri="{FF2B5EF4-FFF2-40B4-BE49-F238E27FC236}">
                <a16:creationId xmlns:a16="http://schemas.microsoft.com/office/drawing/2014/main" id="{14AEDFB1-2257-4A16-A7E1-DB9313CC847C}"/>
              </a:ext>
            </a:extLst>
          </p:cNvPr>
          <p:cNvSpPr>
            <a:spLocks noGrp="1"/>
          </p:cNvSpPr>
          <p:nvPr>
            <p:ph type="title"/>
          </p:nvPr>
        </p:nvSpPr>
        <p:spPr/>
        <p:txBody>
          <a:bodyPr/>
          <a:lstStyle/>
          <a:p>
            <a:endParaRPr lang="sv-SE"/>
          </a:p>
        </p:txBody>
      </p:sp>
      <p:sp>
        <p:nvSpPr>
          <p:cNvPr id="7" name="TextBox 6">
            <a:extLst>
              <a:ext uri="{FF2B5EF4-FFF2-40B4-BE49-F238E27FC236}">
                <a16:creationId xmlns:a16="http://schemas.microsoft.com/office/drawing/2014/main" id="{28FAEF23-9E04-4743-ACA2-C87354B299EB}"/>
              </a:ext>
            </a:extLst>
          </p:cNvPr>
          <p:cNvSpPr txBox="1"/>
          <p:nvPr/>
        </p:nvSpPr>
        <p:spPr>
          <a:xfrm>
            <a:off x="1815954" y="4633139"/>
            <a:ext cx="2282552" cy="261610"/>
          </a:xfrm>
          <a:prstGeom prst="rect">
            <a:avLst/>
          </a:prstGeom>
          <a:noFill/>
        </p:spPr>
        <p:txBody>
          <a:bodyPr wrap="square" rtlCol="0">
            <a:spAutoFit/>
          </a:bodyPr>
          <a:lstStyle/>
          <a:p>
            <a:r>
              <a:rPr lang="sv-SE" sz="1100" dirty="0"/>
              <a:t>Foto: Christoffer Hjalmarsson</a:t>
            </a:r>
          </a:p>
        </p:txBody>
      </p:sp>
    </p:spTree>
    <p:extLst>
      <p:ext uri="{BB962C8B-B14F-4D97-AF65-F5344CB8AC3E}">
        <p14:creationId xmlns:p14="http://schemas.microsoft.com/office/powerpoint/2010/main" val="3397564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the camera&#10;&#10;Description automatically generated">
            <a:extLst>
              <a:ext uri="{FF2B5EF4-FFF2-40B4-BE49-F238E27FC236}">
                <a16:creationId xmlns:a16="http://schemas.microsoft.com/office/drawing/2014/main" id="{4E49B6C7-5013-4B22-B884-F1BFB33C567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267" b="167"/>
          <a:stretch/>
        </p:blipFill>
        <p:spPr>
          <a:xfrm>
            <a:off x="15" y="7"/>
            <a:ext cx="9143985" cy="5143493"/>
          </a:xfrm>
          <a:prstGeom prst="rect">
            <a:avLst/>
          </a:prstGeom>
        </p:spPr>
      </p:pic>
      <p:sp>
        <p:nvSpPr>
          <p:cNvPr id="3" name="TextBox 2">
            <a:extLst>
              <a:ext uri="{FF2B5EF4-FFF2-40B4-BE49-F238E27FC236}">
                <a16:creationId xmlns:a16="http://schemas.microsoft.com/office/drawing/2014/main" id="{EFCFA6D8-5ED7-4388-A929-E1D9C61EEFC4}"/>
              </a:ext>
            </a:extLst>
          </p:cNvPr>
          <p:cNvSpPr txBox="1"/>
          <p:nvPr/>
        </p:nvSpPr>
        <p:spPr>
          <a:xfrm>
            <a:off x="0" y="4515966"/>
            <a:ext cx="1058212" cy="430887"/>
          </a:xfrm>
          <a:prstGeom prst="rect">
            <a:avLst/>
          </a:prstGeom>
          <a:noFill/>
        </p:spPr>
        <p:txBody>
          <a:bodyPr wrap="square" rtlCol="0">
            <a:spAutoFit/>
          </a:bodyPr>
          <a:lstStyle/>
          <a:p>
            <a:r>
              <a:rPr lang="sv-SE" sz="1100" dirty="0">
                <a:solidFill>
                  <a:schemeClr val="bg1"/>
                </a:solidFill>
              </a:rPr>
              <a:t>Foto: Anders Rosén </a:t>
            </a:r>
          </a:p>
        </p:txBody>
      </p:sp>
    </p:spTree>
    <p:extLst>
      <p:ext uri="{BB962C8B-B14F-4D97-AF65-F5344CB8AC3E}">
        <p14:creationId xmlns:p14="http://schemas.microsoft.com/office/powerpoint/2010/main" val="2884905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endParaRPr lang="sv-SE"/>
          </a:p>
        </p:txBody>
      </p:sp>
      <p:sp>
        <p:nvSpPr>
          <p:cNvPr id="3" name="Platshållare för text 2"/>
          <p:cNvSpPr>
            <a:spLocks noGrp="1"/>
          </p:cNvSpPr>
          <p:nvPr>
            <p:ph type="body" sz="quarter" idx="10"/>
          </p:nvPr>
        </p:nvSpPr>
        <p:spPr/>
        <p:txBody>
          <a:bodyPr/>
          <a:lstStyle/>
          <a:p>
            <a:endParaRPr lang="sv-SE"/>
          </a:p>
        </p:txBody>
      </p:sp>
      <p:sp>
        <p:nvSpPr>
          <p:cNvPr id="4" name="Platshållare för bildnummer 3"/>
          <p:cNvSpPr>
            <a:spLocks noGrp="1"/>
          </p:cNvSpPr>
          <p:nvPr>
            <p:ph type="sldNum" sz="quarter" idx="11"/>
          </p:nvPr>
        </p:nvSpPr>
        <p:spPr/>
        <p:txBody>
          <a:bodyPr/>
          <a:lstStyle/>
          <a:p>
            <a:pPr>
              <a:defRPr/>
            </a:pPr>
            <a:fld id="{39FB9C08-C97A-0F4E-89A0-1D7728EF82F8}" type="slidenum">
              <a:rPr lang="en-US" smtClean="0"/>
              <a:pPr>
                <a:defRPr/>
              </a:pPr>
              <a:t>19</a:t>
            </a:fld>
            <a:endParaRPr lang="en-US" dirty="0"/>
          </a:p>
        </p:txBody>
      </p:sp>
      <p:pic>
        <p:nvPicPr>
          <p:cNvPr id="5" name="Platshållare för innehåll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76488"/>
            <a:ext cx="9144000" cy="6084542"/>
          </a:xfrm>
          <a:prstGeom prst="rect">
            <a:avLst/>
          </a:prstGeom>
        </p:spPr>
      </p:pic>
      <p:sp>
        <p:nvSpPr>
          <p:cNvPr id="6" name="TextBox 5">
            <a:extLst>
              <a:ext uri="{FF2B5EF4-FFF2-40B4-BE49-F238E27FC236}">
                <a16:creationId xmlns:a16="http://schemas.microsoft.com/office/drawing/2014/main" id="{48D38E65-D48D-48F7-A560-BFF623C76EB3}"/>
              </a:ext>
            </a:extLst>
          </p:cNvPr>
          <p:cNvSpPr txBox="1"/>
          <p:nvPr/>
        </p:nvSpPr>
        <p:spPr>
          <a:xfrm>
            <a:off x="179512" y="4703533"/>
            <a:ext cx="914400" cy="430887"/>
          </a:xfrm>
          <a:prstGeom prst="rect">
            <a:avLst/>
          </a:prstGeom>
          <a:noFill/>
        </p:spPr>
        <p:txBody>
          <a:bodyPr wrap="square" rtlCol="0">
            <a:spAutoFit/>
          </a:bodyPr>
          <a:lstStyle/>
          <a:p>
            <a:r>
              <a:rPr lang="sv-SE" sz="1100" dirty="0">
                <a:solidFill>
                  <a:schemeClr val="bg1"/>
                </a:solidFill>
              </a:rPr>
              <a:t>Foto: Malin Hoelstad</a:t>
            </a:r>
          </a:p>
        </p:txBody>
      </p:sp>
    </p:spTree>
    <p:extLst>
      <p:ext uri="{BB962C8B-B14F-4D97-AF65-F5344CB8AC3E}">
        <p14:creationId xmlns:p14="http://schemas.microsoft.com/office/powerpoint/2010/main" val="2324490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00697"/>
            <a:ext cx="6912744" cy="504960"/>
          </a:xfrm>
        </p:spPr>
        <p:txBody>
          <a:bodyPr/>
          <a:lstStyle/>
          <a:p>
            <a:r>
              <a:rPr lang="sv-SE" altLang="sv-SE" sz="3000" u="none" dirty="0"/>
              <a:t>Vilka är Svenska Afghanistankommittén? </a:t>
            </a:r>
            <a:br>
              <a:rPr lang="sv-SE" altLang="sv-SE" sz="3600" dirty="0">
                <a:solidFill>
                  <a:srgbClr val="8D1B3D"/>
                </a:solidFill>
              </a:rPr>
            </a:br>
            <a:endParaRPr lang="en-US" dirty="0">
              <a:solidFill>
                <a:srgbClr val="8D1B3D"/>
              </a:solidFill>
            </a:endParaRPr>
          </a:p>
        </p:txBody>
      </p:sp>
      <p:sp>
        <p:nvSpPr>
          <p:cNvPr id="3" name="Text Placeholder 2"/>
          <p:cNvSpPr>
            <a:spLocks noGrp="1"/>
          </p:cNvSpPr>
          <p:nvPr>
            <p:ph type="body" idx="1"/>
          </p:nvPr>
        </p:nvSpPr>
        <p:spPr/>
        <p:txBody>
          <a:bodyPr>
            <a:normAutofit/>
          </a:bodyPr>
          <a:lstStyle/>
          <a:p>
            <a:pPr>
              <a:lnSpc>
                <a:spcPct val="110000"/>
              </a:lnSpc>
              <a:buFont typeface="Lucida Grande"/>
              <a:buChar char="&gt;"/>
            </a:pPr>
            <a:r>
              <a:rPr lang="sv-SE" sz="2000" dirty="0"/>
              <a:t>Har sedan 1982 arbetat oavsett ockupation, inbördeskrig, talibaner eller nuvarande krig</a:t>
            </a:r>
          </a:p>
          <a:p>
            <a:pPr>
              <a:lnSpc>
                <a:spcPct val="110000"/>
              </a:lnSpc>
              <a:buFont typeface="Lucida Grande"/>
              <a:buChar char="&gt;"/>
            </a:pPr>
            <a:r>
              <a:rPr lang="sv-SE" sz="2000" dirty="0"/>
              <a:t>Religiöst och politiskt oberoende</a:t>
            </a:r>
          </a:p>
          <a:p>
            <a:pPr>
              <a:lnSpc>
                <a:spcPct val="110000"/>
              </a:lnSpc>
              <a:buFont typeface="Lucida Grande"/>
              <a:buChar char="&gt;"/>
            </a:pPr>
            <a:r>
              <a:rPr lang="sv-SE" sz="2000" dirty="0"/>
              <a:t>12 lokalföreningar i Sverige, en i Kabul</a:t>
            </a:r>
          </a:p>
          <a:p>
            <a:pPr>
              <a:lnSpc>
                <a:spcPct val="110000"/>
              </a:lnSpc>
              <a:buFont typeface="Lucida Grande"/>
              <a:buChar char="&gt;"/>
            </a:pPr>
            <a:r>
              <a:rPr lang="sv-SE" sz="2000" dirty="0"/>
              <a:t>3432 medlemmar 2016</a:t>
            </a:r>
          </a:p>
        </p:txBody>
      </p:sp>
      <p:sp>
        <p:nvSpPr>
          <p:cNvPr id="4" name="Slide Number Placeholder 3"/>
          <p:cNvSpPr>
            <a:spLocks noGrp="1"/>
          </p:cNvSpPr>
          <p:nvPr>
            <p:ph type="sldNum" sz="quarter" idx="11"/>
          </p:nvPr>
        </p:nvSpPr>
        <p:spPr/>
        <p:txBody>
          <a:bodyPr/>
          <a:lstStyle/>
          <a:p>
            <a:fld id="{C6FCCE61-6C8B-0449-AA28-7DD077BDE8A8}" type="slidenum">
              <a:rPr lang="en-US" smtClean="0"/>
              <a:pPr/>
              <a:t>2</a:t>
            </a:fld>
            <a:endParaRPr lang="en-US" dirty="0"/>
          </a:p>
        </p:txBody>
      </p:sp>
      <p:pic>
        <p:nvPicPr>
          <p:cNvPr id="5" name="Content Placeholder 2" descr="Slide11.jpg">
            <a:extLst>
              <a:ext uri="{FF2B5EF4-FFF2-40B4-BE49-F238E27FC236}">
                <a16:creationId xmlns:a16="http://schemas.microsoft.com/office/drawing/2014/main" id="{D983CA80-7FB7-417B-904B-F3A12AEFE486}"/>
              </a:ext>
            </a:extLst>
          </p:cNvPr>
          <p:cNvPicPr>
            <a:picLocks noGrp="1" noChangeAspect="1"/>
          </p:cNvPicPr>
          <p:nvPr/>
        </p:nvPicPr>
        <p:blipFill>
          <a:blip r:embed="rId3"/>
          <a:srcRect t="11158" b="11158"/>
          <a:stretch>
            <a:fillRect/>
          </a:stretch>
        </p:blipFill>
        <p:spPr>
          <a:xfrm>
            <a:off x="373719" y="973468"/>
            <a:ext cx="8315097" cy="3957855"/>
          </a:xfrm>
          <a:prstGeom prst="rect">
            <a:avLst/>
          </a:prstGeom>
        </p:spPr>
      </p:pic>
      <p:sp>
        <p:nvSpPr>
          <p:cNvPr id="6" name="Rectangle 5">
            <a:extLst>
              <a:ext uri="{FF2B5EF4-FFF2-40B4-BE49-F238E27FC236}">
                <a16:creationId xmlns:a16="http://schemas.microsoft.com/office/drawing/2014/main" id="{0D6FAAA5-6BCC-46FE-BC33-0433CD663F50}"/>
              </a:ext>
            </a:extLst>
          </p:cNvPr>
          <p:cNvSpPr/>
          <p:nvPr/>
        </p:nvSpPr>
        <p:spPr>
          <a:xfrm>
            <a:off x="4104456" y="3256403"/>
            <a:ext cx="4572000" cy="991169"/>
          </a:xfrm>
          <a:prstGeom prst="rect">
            <a:avLst/>
          </a:prstGeom>
        </p:spPr>
        <p:txBody>
          <a:bodyPr>
            <a:spAutoFit/>
          </a:bodyPr>
          <a:lstStyle/>
          <a:p>
            <a:pPr lvl="3">
              <a:lnSpc>
                <a:spcPct val="110000"/>
              </a:lnSpc>
            </a:pPr>
            <a:r>
              <a:rPr lang="sv-SE" b="1" dirty="0">
                <a:solidFill>
                  <a:srgbClr val="FFFF00"/>
                </a:solidFill>
              </a:rPr>
              <a:t>SAK startades 1980 som en proteströrelse mot Sovjets invasion av Afghanistan </a:t>
            </a:r>
          </a:p>
        </p:txBody>
      </p:sp>
    </p:spTree>
    <p:extLst>
      <p:ext uri="{BB962C8B-B14F-4D97-AF65-F5344CB8AC3E}">
        <p14:creationId xmlns:p14="http://schemas.microsoft.com/office/powerpoint/2010/main" val="3348447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D8DD399-C065-477F-A1B7-D3CA29B0EA22}"/>
              </a:ext>
            </a:extLst>
          </p:cNvPr>
          <p:cNvSpPr/>
          <p:nvPr/>
        </p:nvSpPr>
        <p:spPr>
          <a:xfrm>
            <a:off x="251520" y="4227934"/>
            <a:ext cx="8208912" cy="984885"/>
          </a:xfrm>
          <a:prstGeom prst="rect">
            <a:avLst/>
          </a:prstGeom>
        </p:spPr>
        <p:txBody>
          <a:bodyPr wrap="square">
            <a:spAutoFit/>
          </a:bodyPr>
          <a:lstStyle/>
          <a:p>
            <a:endParaRPr lang="sv-SE" sz="1000" dirty="0">
              <a:solidFill>
                <a:schemeClr val="bg1"/>
              </a:solidFill>
              <a:latin typeface="Graphik Regular" panose="020B0503030202060203" pitchFamily="34" charset="0"/>
            </a:endParaRPr>
          </a:p>
          <a:p>
            <a:endParaRPr lang="en-US" sz="1600" dirty="0">
              <a:solidFill>
                <a:schemeClr val="bg1"/>
              </a:solidFill>
              <a:latin typeface="Graphik Regular" panose="020B0503030202060203" pitchFamily="34" charset="0"/>
              <a:ea typeface="Calibri" panose="020F0502020204030204" pitchFamily="34" charset="0"/>
            </a:endParaRPr>
          </a:p>
          <a:p>
            <a:r>
              <a:rPr lang="sv-SE" sz="1600" dirty="0">
                <a:solidFill>
                  <a:schemeClr val="bg1"/>
                </a:solidFill>
                <a:latin typeface="Graphik Regular" panose="020B0503030202060203" pitchFamily="34" charset="0"/>
                <a:ea typeface="Calibri" panose="020F0502020204030204" pitchFamily="34" charset="0"/>
              </a:rPr>
              <a:t>SAKs skola byggs i </a:t>
            </a:r>
            <a:r>
              <a:rPr lang="sv-SE" sz="1600" dirty="0" err="1">
                <a:solidFill>
                  <a:schemeClr val="bg1"/>
                </a:solidFill>
                <a:latin typeface="Graphik Regular" panose="020B0503030202060203" pitchFamily="34" charset="0"/>
                <a:ea typeface="Calibri" panose="020F0502020204030204" pitchFamily="34" charset="0"/>
              </a:rPr>
              <a:t>Yakawland</a:t>
            </a:r>
            <a:r>
              <a:rPr lang="sv-SE" sz="1600" dirty="0">
                <a:solidFill>
                  <a:schemeClr val="bg1"/>
                </a:solidFill>
                <a:latin typeface="Graphik Regular" panose="020B0503030202060203" pitchFamily="34" charset="0"/>
                <a:ea typeface="Calibri" panose="020F0502020204030204" pitchFamily="34" charset="0"/>
              </a:rPr>
              <a:t> i </a:t>
            </a:r>
            <a:r>
              <a:rPr lang="sv-SE" sz="1600" dirty="0" err="1">
                <a:solidFill>
                  <a:schemeClr val="bg1"/>
                </a:solidFill>
                <a:latin typeface="Graphik Regular" panose="020B0503030202060203" pitchFamily="34" charset="0"/>
                <a:ea typeface="Calibri" panose="020F0502020204030204" pitchFamily="34" charset="0"/>
              </a:rPr>
              <a:t>Bamyan</a:t>
            </a:r>
            <a:r>
              <a:rPr lang="sv-SE" sz="1600" dirty="0">
                <a:solidFill>
                  <a:schemeClr val="bg1"/>
                </a:solidFill>
                <a:latin typeface="Graphik Regular" panose="020B0503030202060203" pitchFamily="34" charset="0"/>
                <a:ea typeface="Calibri" panose="020F0502020204030204" pitchFamily="34" charset="0"/>
              </a:rPr>
              <a:t> augusti 2019</a:t>
            </a:r>
          </a:p>
          <a:p>
            <a:r>
              <a:rPr lang="sv-SE" sz="1600" dirty="0">
                <a:solidFill>
                  <a:schemeClr val="bg1"/>
                </a:solidFill>
                <a:latin typeface="Graphik Regular" panose="020B0503030202060203" pitchFamily="34" charset="0"/>
                <a:ea typeface="Calibri" panose="020F0502020204030204" pitchFamily="34" charset="0"/>
              </a:rPr>
              <a:t>Foto: Enayat Adel/SAK</a:t>
            </a:r>
          </a:p>
        </p:txBody>
      </p:sp>
      <p:pic>
        <p:nvPicPr>
          <p:cNvPr id="8" name="Picture 7" descr="A person standing in front of a building&#10;&#10;Description automatically generated">
            <a:extLst>
              <a:ext uri="{FF2B5EF4-FFF2-40B4-BE49-F238E27FC236}">
                <a16:creationId xmlns:a16="http://schemas.microsoft.com/office/drawing/2014/main" id="{74D1DEFE-CBDA-4AB9-86F1-309B17F29770}"/>
              </a:ext>
            </a:extLst>
          </p:cNvPr>
          <p:cNvPicPr>
            <a:picLocks noChangeAspect="1"/>
          </p:cNvPicPr>
          <p:nvPr/>
        </p:nvPicPr>
        <p:blipFill>
          <a:blip r:embed="rId3"/>
          <a:stretch>
            <a:fillRect/>
          </a:stretch>
        </p:blipFill>
        <p:spPr>
          <a:xfrm>
            <a:off x="179512" y="224275"/>
            <a:ext cx="9144000" cy="4445000"/>
          </a:xfrm>
          <a:prstGeom prst="rect">
            <a:avLst/>
          </a:prstGeom>
        </p:spPr>
      </p:pic>
    </p:spTree>
    <p:extLst>
      <p:ext uri="{BB962C8B-B14F-4D97-AF65-F5344CB8AC3E}">
        <p14:creationId xmlns:p14="http://schemas.microsoft.com/office/powerpoint/2010/main" val="433746282"/>
      </p:ext>
    </p:extLst>
  </p:cSld>
  <p:clrMapOvr>
    <a:masterClrMapping/>
  </p:clrMapOvr>
  <mc:AlternateContent xmlns:mc="http://schemas.openxmlformats.org/markup-compatibility/2006" xmlns:p14="http://schemas.microsoft.com/office/powerpoint/2010/main">
    <mc:Choice Requires="p14">
      <p:transition spd="slow" p14:dur="2000" advTm="25594"/>
    </mc:Choice>
    <mc:Fallback xmlns="">
      <p:transition spd="slow" advTm="2559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oup of people in a room&#10;&#10;Description automatically generated">
            <a:extLst>
              <a:ext uri="{FF2B5EF4-FFF2-40B4-BE49-F238E27FC236}">
                <a16:creationId xmlns:a16="http://schemas.microsoft.com/office/drawing/2014/main" id="{10A016ED-710E-4DDA-A8FE-3912D08A7992}"/>
              </a:ext>
            </a:extLst>
          </p:cNvPr>
          <p:cNvPicPr>
            <a:picLocks noGrp="1" noChangeAspect="1"/>
          </p:cNvPicPr>
          <p:nvPr>
            <p:ph sz="half" idx="1"/>
          </p:nvPr>
        </p:nvPicPr>
        <p:blipFill>
          <a:blip r:embed="rId3"/>
          <a:stretch>
            <a:fillRect/>
          </a:stretch>
        </p:blipFill>
        <p:spPr>
          <a:xfrm>
            <a:off x="639423" y="2046288"/>
            <a:ext cx="4482192" cy="2614612"/>
          </a:xfrm>
        </p:spPr>
      </p:pic>
      <p:sp>
        <p:nvSpPr>
          <p:cNvPr id="3" name="Content Placeholder 2">
            <a:extLst>
              <a:ext uri="{FF2B5EF4-FFF2-40B4-BE49-F238E27FC236}">
                <a16:creationId xmlns:a16="http://schemas.microsoft.com/office/drawing/2014/main" id="{3134D2F2-24E9-400B-943A-16F85B5DBDF1}"/>
              </a:ext>
            </a:extLst>
          </p:cNvPr>
          <p:cNvSpPr>
            <a:spLocks noGrp="1"/>
          </p:cNvSpPr>
          <p:nvPr>
            <p:ph sz="half" idx="2"/>
          </p:nvPr>
        </p:nvSpPr>
        <p:spPr/>
        <p:txBody>
          <a:bodyPr/>
          <a:lstStyle/>
          <a:p>
            <a:r>
              <a:rPr lang="sv-SE" sz="1600" dirty="0"/>
              <a:t>2018 deltog 10159 flickor och 775 mödrar i undervisningen om menshälsa </a:t>
            </a:r>
          </a:p>
          <a:p>
            <a:r>
              <a:rPr lang="sv-SE" sz="1600" dirty="0"/>
              <a:t>268 kvinnliga lärare utbildades</a:t>
            </a:r>
          </a:p>
          <a:p>
            <a:r>
              <a:rPr lang="sv-SE" sz="1600" dirty="0"/>
              <a:t>Hygienartiklar i alla deltagande skolor</a:t>
            </a:r>
          </a:p>
        </p:txBody>
      </p:sp>
      <p:sp>
        <p:nvSpPr>
          <p:cNvPr id="4" name="Slide Number Placeholder 3">
            <a:extLst>
              <a:ext uri="{FF2B5EF4-FFF2-40B4-BE49-F238E27FC236}">
                <a16:creationId xmlns:a16="http://schemas.microsoft.com/office/drawing/2014/main" id="{AFBDF90F-4C0C-4215-9B00-E08FAE51CD7B}"/>
              </a:ext>
            </a:extLst>
          </p:cNvPr>
          <p:cNvSpPr>
            <a:spLocks noGrp="1"/>
          </p:cNvSpPr>
          <p:nvPr>
            <p:ph type="sldNum" sz="quarter" idx="11"/>
          </p:nvPr>
        </p:nvSpPr>
        <p:spPr/>
        <p:txBody>
          <a:bodyPr/>
          <a:lstStyle/>
          <a:p>
            <a:fld id="{C6FCCE61-6C8B-0449-AA28-7DD077BDE8A8}" type="slidenum">
              <a:rPr lang="en-US" smtClean="0"/>
              <a:pPr/>
              <a:t>21</a:t>
            </a:fld>
            <a:endParaRPr lang="en-US" dirty="0"/>
          </a:p>
        </p:txBody>
      </p:sp>
      <p:sp>
        <p:nvSpPr>
          <p:cNvPr id="5" name="Title 4">
            <a:extLst>
              <a:ext uri="{FF2B5EF4-FFF2-40B4-BE49-F238E27FC236}">
                <a16:creationId xmlns:a16="http://schemas.microsoft.com/office/drawing/2014/main" id="{CEBDC0AD-2434-498C-ACFE-6E6AC885DB1E}"/>
              </a:ext>
            </a:extLst>
          </p:cNvPr>
          <p:cNvSpPr>
            <a:spLocks noGrp="1"/>
          </p:cNvSpPr>
          <p:nvPr>
            <p:ph type="title"/>
          </p:nvPr>
        </p:nvSpPr>
        <p:spPr/>
        <p:txBody>
          <a:bodyPr/>
          <a:lstStyle/>
          <a:p>
            <a:r>
              <a:rPr lang="sv-SE" dirty="0"/>
              <a:t>Menshälsa-resultat i både skola och hälsa </a:t>
            </a:r>
          </a:p>
        </p:txBody>
      </p:sp>
      <p:sp>
        <p:nvSpPr>
          <p:cNvPr id="2" name="TextBox 1">
            <a:extLst>
              <a:ext uri="{FF2B5EF4-FFF2-40B4-BE49-F238E27FC236}">
                <a16:creationId xmlns:a16="http://schemas.microsoft.com/office/drawing/2014/main" id="{4E0326D1-B9FF-4053-BEA8-7A4E321E8EF5}"/>
              </a:ext>
            </a:extLst>
          </p:cNvPr>
          <p:cNvSpPr txBox="1"/>
          <p:nvPr/>
        </p:nvSpPr>
        <p:spPr>
          <a:xfrm>
            <a:off x="683568" y="4593015"/>
            <a:ext cx="1368152" cy="261610"/>
          </a:xfrm>
          <a:prstGeom prst="rect">
            <a:avLst/>
          </a:prstGeom>
          <a:noFill/>
        </p:spPr>
        <p:txBody>
          <a:bodyPr wrap="square" rtlCol="0">
            <a:spAutoFit/>
          </a:bodyPr>
          <a:lstStyle/>
          <a:p>
            <a:r>
              <a:rPr lang="sv-SE" sz="1100" dirty="0"/>
              <a:t>Foto: </a:t>
            </a:r>
            <a:r>
              <a:rPr lang="sv-SE" sz="1100" dirty="0" err="1"/>
              <a:t>Huma</a:t>
            </a:r>
            <a:r>
              <a:rPr lang="sv-SE" sz="1100" dirty="0"/>
              <a:t> </a:t>
            </a:r>
            <a:r>
              <a:rPr lang="sv-SE" sz="1100" dirty="0" err="1"/>
              <a:t>Sultani</a:t>
            </a:r>
            <a:endParaRPr lang="sv-SE" sz="1100" dirty="0"/>
          </a:p>
        </p:txBody>
      </p:sp>
    </p:spTree>
    <p:extLst>
      <p:ext uri="{BB962C8B-B14F-4D97-AF65-F5344CB8AC3E}">
        <p14:creationId xmlns:p14="http://schemas.microsoft.com/office/powerpoint/2010/main" val="3921113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SCA-HEMCH-030922-Doc-exam-c">
            <a:extLst>
              <a:ext uri="{FF2B5EF4-FFF2-40B4-BE49-F238E27FC236}">
                <a16:creationId xmlns:a16="http://schemas.microsoft.com/office/drawing/2014/main" id="{848558B0-8B8F-4124-A424-7D2E2231EA17}"/>
              </a:ext>
            </a:extLst>
          </p:cNvPr>
          <p:cNvPicPr>
            <a:picLocks noChangeAspect="1" noChangeArrowheads="1"/>
          </p:cNvPicPr>
          <p:nvPr/>
        </p:nvPicPr>
        <p:blipFill rotWithShape="1">
          <a:blip r:embed="rId3" cstate="print"/>
          <a:srcRect l="7016" r="3527" b="3"/>
          <a:stretch/>
        </p:blipFill>
        <p:spPr bwMode="auto">
          <a:xfrm>
            <a:off x="6012160" y="2198268"/>
            <a:ext cx="3031808" cy="2541746"/>
          </a:xfrm>
          <a:prstGeom prst="rect">
            <a:avLst/>
          </a:prstGeom>
          <a:noFill/>
        </p:spPr>
      </p:pic>
      <p:pic>
        <p:nvPicPr>
          <p:cNvPr id="5" name="Picture 5">
            <a:extLst>
              <a:ext uri="{FF2B5EF4-FFF2-40B4-BE49-F238E27FC236}">
                <a16:creationId xmlns:a16="http://schemas.microsoft.com/office/drawing/2014/main" id="{11D4FB26-10DC-4B61-B8D4-545D65C98347}"/>
              </a:ext>
            </a:extLst>
          </p:cNvPr>
          <p:cNvPicPr>
            <a:picLocks noGrp="1" noChangeAspect="1" noChangeArrowheads="1"/>
          </p:cNvPicPr>
          <p:nvPr>
            <p:ph sz="half" idx="1"/>
          </p:nvPr>
        </p:nvPicPr>
        <p:blipFill>
          <a:blip r:embed="rId4"/>
          <a:stretch>
            <a:fillRect/>
          </a:stretch>
        </p:blipFill>
        <p:spPr bwMode="auto">
          <a:xfrm>
            <a:off x="6106887" y="230182"/>
            <a:ext cx="2562361" cy="1714500"/>
          </a:xfrm>
          <a:prstGeom prst="rect">
            <a:avLst/>
          </a:prstGeom>
          <a:solidFill>
            <a:srgbClr val="FFFFFF">
              <a:shade val="85000"/>
            </a:srgbClr>
          </a:solidFill>
        </p:spPr>
      </p:pic>
      <p:sp>
        <p:nvSpPr>
          <p:cNvPr id="2" name="Title 1">
            <a:extLst>
              <a:ext uri="{FF2B5EF4-FFF2-40B4-BE49-F238E27FC236}">
                <a16:creationId xmlns:a16="http://schemas.microsoft.com/office/drawing/2014/main" id="{F9D2A15D-9C0A-4A6C-833B-84B0E76CCCE5}"/>
              </a:ext>
            </a:extLst>
          </p:cNvPr>
          <p:cNvSpPr>
            <a:spLocks noGrp="1"/>
          </p:cNvSpPr>
          <p:nvPr>
            <p:ph type="title"/>
          </p:nvPr>
        </p:nvSpPr>
        <p:spPr>
          <a:xfrm>
            <a:off x="616137" y="480198"/>
            <a:ext cx="4653738" cy="1008731"/>
          </a:xfrm>
        </p:spPr>
        <p:txBody>
          <a:bodyPr vert="horz" lIns="68580" tIns="34290" rIns="68580" bIns="34290" rtlCol="0" anchor="ctr">
            <a:normAutofit/>
          </a:bodyPr>
          <a:lstStyle/>
          <a:p>
            <a:pPr algn="ctr"/>
            <a:r>
              <a:rPr lang="en-US" sz="2100" dirty="0" err="1">
                <a:ln w="0"/>
              </a:rPr>
              <a:t>Rättvis</a:t>
            </a:r>
            <a:r>
              <a:rPr lang="en-US" sz="2100" dirty="0">
                <a:ln w="0"/>
              </a:rPr>
              <a:t> </a:t>
            </a:r>
            <a:r>
              <a:rPr lang="en-US" sz="2100" dirty="0" err="1">
                <a:ln w="0"/>
              </a:rPr>
              <a:t>tillgång</a:t>
            </a:r>
            <a:r>
              <a:rPr lang="en-US" sz="2100" dirty="0">
                <a:ln w="0"/>
              </a:rPr>
              <a:t> till </a:t>
            </a:r>
            <a:r>
              <a:rPr lang="en-US" sz="2100" dirty="0" err="1">
                <a:ln w="0"/>
              </a:rPr>
              <a:t>hälso-och</a:t>
            </a:r>
            <a:r>
              <a:rPr lang="en-US" sz="2100" dirty="0">
                <a:ln w="0"/>
              </a:rPr>
              <a:t> </a:t>
            </a:r>
            <a:r>
              <a:rPr lang="en-US" sz="2100" dirty="0" err="1">
                <a:ln w="0"/>
              </a:rPr>
              <a:t>sjukvård</a:t>
            </a:r>
            <a:endParaRPr lang="en-US" sz="2100" dirty="0">
              <a:ln w="0"/>
            </a:endParaRPr>
          </a:p>
        </p:txBody>
      </p:sp>
      <p:sp>
        <p:nvSpPr>
          <p:cNvPr id="4" name="Content Placeholder 3">
            <a:extLst>
              <a:ext uri="{FF2B5EF4-FFF2-40B4-BE49-F238E27FC236}">
                <a16:creationId xmlns:a16="http://schemas.microsoft.com/office/drawing/2014/main" id="{FD02E725-DF8E-4456-991B-FE52896BC1A6}"/>
              </a:ext>
            </a:extLst>
          </p:cNvPr>
          <p:cNvSpPr>
            <a:spLocks noGrp="1"/>
          </p:cNvSpPr>
          <p:nvPr>
            <p:ph sz="half" idx="2"/>
          </p:nvPr>
        </p:nvSpPr>
        <p:spPr>
          <a:xfrm>
            <a:off x="616136" y="1591322"/>
            <a:ext cx="4653738" cy="2720188"/>
          </a:xfrm>
        </p:spPr>
        <p:txBody>
          <a:bodyPr vert="horz" lIns="68580" tIns="34290" rIns="68580" bIns="34290" rtlCol="0">
            <a:normAutofit/>
          </a:bodyPr>
          <a:lstStyle/>
          <a:p>
            <a:r>
              <a:rPr lang="en-US" sz="1800" dirty="0" err="1"/>
              <a:t>Öka</a:t>
            </a:r>
            <a:r>
              <a:rPr lang="en-US" sz="1800" dirty="0"/>
              <a:t> </a:t>
            </a:r>
            <a:r>
              <a:rPr lang="en-US" sz="1800" dirty="0" err="1"/>
              <a:t>tillgång</a:t>
            </a:r>
            <a:r>
              <a:rPr lang="en-US" sz="1800" dirty="0"/>
              <a:t> till </a:t>
            </a:r>
            <a:r>
              <a:rPr lang="en-US" sz="1800" dirty="0" err="1"/>
              <a:t>hälso</a:t>
            </a:r>
            <a:r>
              <a:rPr lang="en-US" sz="1800" dirty="0"/>
              <a:t>- och </a:t>
            </a:r>
            <a:r>
              <a:rPr lang="en-US" sz="1800" dirty="0" err="1"/>
              <a:t>sjukvård</a:t>
            </a:r>
            <a:r>
              <a:rPr lang="en-US" sz="1800" dirty="0"/>
              <a:t> </a:t>
            </a:r>
          </a:p>
          <a:p>
            <a:r>
              <a:rPr lang="en-US" sz="1800" dirty="0"/>
              <a:t>Driver </a:t>
            </a:r>
            <a:r>
              <a:rPr lang="en-US" sz="1800" dirty="0" err="1"/>
              <a:t>sjukhus</a:t>
            </a:r>
            <a:r>
              <a:rPr lang="en-US" sz="1800" dirty="0"/>
              <a:t> och </a:t>
            </a:r>
            <a:r>
              <a:rPr lang="en-US" sz="1800" dirty="0" err="1"/>
              <a:t>kliniker</a:t>
            </a:r>
            <a:r>
              <a:rPr lang="en-US" sz="1800" dirty="0"/>
              <a:t> </a:t>
            </a:r>
            <a:r>
              <a:rPr lang="en-US" sz="1600" dirty="0"/>
              <a:t>(</a:t>
            </a:r>
            <a:r>
              <a:rPr lang="sv-SE" sz="1600" dirty="0"/>
              <a:t>1,6</a:t>
            </a:r>
            <a:r>
              <a:rPr lang="sv-SE" altLang="sv-SE" sz="1600" dirty="0"/>
              <a:t> miljoner patientbesök (2018)</a:t>
            </a:r>
            <a:endParaRPr lang="en-US" sz="1600" dirty="0"/>
          </a:p>
          <a:p>
            <a:r>
              <a:rPr lang="en-US" sz="1800" dirty="0" err="1"/>
              <a:t>Utbildar</a:t>
            </a:r>
            <a:r>
              <a:rPr lang="en-US" sz="1800" dirty="0"/>
              <a:t> barnmorskor och </a:t>
            </a:r>
            <a:r>
              <a:rPr lang="en-US" sz="1800" dirty="0" err="1"/>
              <a:t>sjuksköterskor</a:t>
            </a:r>
            <a:endParaRPr lang="en-US" sz="1800" dirty="0"/>
          </a:p>
          <a:p>
            <a:r>
              <a:rPr lang="en-US" sz="1800" dirty="0"/>
              <a:t>SAK har </a:t>
            </a:r>
            <a:r>
              <a:rPr lang="en-US" sz="1800" dirty="0" err="1"/>
              <a:t>utbildat</a:t>
            </a:r>
            <a:r>
              <a:rPr lang="en-US" sz="1800" dirty="0"/>
              <a:t> </a:t>
            </a:r>
            <a:r>
              <a:rPr lang="en-US" sz="1800" dirty="0" err="1"/>
              <a:t>över</a:t>
            </a:r>
            <a:r>
              <a:rPr lang="en-US" sz="1800" dirty="0"/>
              <a:t> 390 barnmorskor sedan 2004 </a:t>
            </a:r>
            <a:r>
              <a:rPr lang="en-US" sz="1600" dirty="0"/>
              <a:t>( det är </a:t>
            </a:r>
            <a:r>
              <a:rPr lang="en-US" sz="1600" dirty="0" err="1"/>
              <a:t>två</a:t>
            </a:r>
            <a:r>
              <a:rPr lang="en-US" sz="1600" dirty="0"/>
              <a:t> </a:t>
            </a:r>
            <a:r>
              <a:rPr lang="en-US" sz="1600" dirty="0" err="1"/>
              <a:t>årig</a:t>
            </a:r>
            <a:r>
              <a:rPr lang="en-US" sz="1600" dirty="0"/>
              <a:t> </a:t>
            </a:r>
            <a:r>
              <a:rPr lang="en-US" sz="1600" dirty="0" err="1"/>
              <a:t>utbildning</a:t>
            </a:r>
            <a:r>
              <a:rPr lang="en-US" sz="1600" dirty="0"/>
              <a:t>) och </a:t>
            </a:r>
            <a:r>
              <a:rPr lang="en-US" sz="1600" dirty="0" err="1"/>
              <a:t>lika</a:t>
            </a:r>
            <a:r>
              <a:rPr lang="en-US" sz="1600" dirty="0"/>
              <a:t> </a:t>
            </a:r>
            <a:r>
              <a:rPr lang="en-US" sz="1600" dirty="0" err="1"/>
              <a:t>många</a:t>
            </a:r>
            <a:r>
              <a:rPr lang="en-US" sz="1600" dirty="0"/>
              <a:t> </a:t>
            </a:r>
            <a:r>
              <a:rPr lang="en-US" sz="1600" dirty="0" err="1"/>
              <a:t>sjuksköterskor</a:t>
            </a:r>
            <a:r>
              <a:rPr lang="en-US" sz="1600" dirty="0"/>
              <a:t> </a:t>
            </a:r>
          </a:p>
          <a:p>
            <a:endParaRPr lang="en-US" sz="1800" dirty="0"/>
          </a:p>
        </p:txBody>
      </p:sp>
      <p:sp>
        <p:nvSpPr>
          <p:cNvPr id="3" name="TextBox 2">
            <a:extLst>
              <a:ext uri="{FF2B5EF4-FFF2-40B4-BE49-F238E27FC236}">
                <a16:creationId xmlns:a16="http://schemas.microsoft.com/office/drawing/2014/main" id="{3AD89926-3626-44B8-B758-0434A57E188E}"/>
              </a:ext>
            </a:extLst>
          </p:cNvPr>
          <p:cNvSpPr txBox="1"/>
          <p:nvPr/>
        </p:nvSpPr>
        <p:spPr>
          <a:xfrm>
            <a:off x="6012160" y="1936658"/>
            <a:ext cx="2057217" cy="261610"/>
          </a:xfrm>
          <a:prstGeom prst="rect">
            <a:avLst/>
          </a:prstGeom>
          <a:noFill/>
        </p:spPr>
        <p:txBody>
          <a:bodyPr wrap="square" rtlCol="0">
            <a:spAutoFit/>
          </a:bodyPr>
          <a:lstStyle/>
          <a:p>
            <a:r>
              <a:rPr lang="sv-SE" sz="1100" dirty="0">
                <a:solidFill>
                  <a:srgbClr val="006983"/>
                </a:solidFill>
              </a:rPr>
              <a:t>Foto: Malin Hoelstad  </a:t>
            </a:r>
          </a:p>
        </p:txBody>
      </p:sp>
    </p:spTree>
    <p:extLst>
      <p:ext uri="{BB962C8B-B14F-4D97-AF65-F5344CB8AC3E}">
        <p14:creationId xmlns:p14="http://schemas.microsoft.com/office/powerpoint/2010/main" val="3850944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sitting in a room&#10;&#10;Description automatically generated">
            <a:extLst>
              <a:ext uri="{FF2B5EF4-FFF2-40B4-BE49-F238E27FC236}">
                <a16:creationId xmlns:a16="http://schemas.microsoft.com/office/drawing/2014/main" id="{964A69BF-1706-4814-96A5-FED491F3989E}"/>
              </a:ext>
            </a:extLst>
          </p:cNvPr>
          <p:cNvPicPr>
            <a:picLocks noGrp="1" noChangeAspect="1"/>
          </p:cNvPicPr>
          <p:nvPr>
            <p:ph sz="half" idx="2"/>
          </p:nvPr>
        </p:nvPicPr>
        <p:blipFill>
          <a:blip r:embed="rId2"/>
          <a:stretch>
            <a:fillRect/>
          </a:stretch>
        </p:blipFill>
        <p:spPr>
          <a:xfrm>
            <a:off x="5292081" y="1508100"/>
            <a:ext cx="3384375" cy="2925707"/>
          </a:xfrm>
        </p:spPr>
      </p:pic>
      <p:sp>
        <p:nvSpPr>
          <p:cNvPr id="4" name="Slide Number Placeholder 3">
            <a:extLst>
              <a:ext uri="{FF2B5EF4-FFF2-40B4-BE49-F238E27FC236}">
                <a16:creationId xmlns:a16="http://schemas.microsoft.com/office/drawing/2014/main" id="{8EA13BA2-12D3-4BC2-8072-198E623CCE79}"/>
              </a:ext>
            </a:extLst>
          </p:cNvPr>
          <p:cNvSpPr>
            <a:spLocks noGrp="1"/>
          </p:cNvSpPr>
          <p:nvPr>
            <p:ph type="sldNum" sz="quarter" idx="11"/>
          </p:nvPr>
        </p:nvSpPr>
        <p:spPr/>
        <p:txBody>
          <a:bodyPr/>
          <a:lstStyle/>
          <a:p>
            <a:fld id="{C6FCCE61-6C8B-0449-AA28-7DD077BDE8A8}" type="slidenum">
              <a:rPr lang="en-US" smtClean="0"/>
              <a:pPr/>
              <a:t>23</a:t>
            </a:fld>
            <a:endParaRPr lang="en-US" dirty="0"/>
          </a:p>
        </p:txBody>
      </p:sp>
      <p:sp>
        <p:nvSpPr>
          <p:cNvPr id="5" name="Title 4">
            <a:extLst>
              <a:ext uri="{FF2B5EF4-FFF2-40B4-BE49-F238E27FC236}">
                <a16:creationId xmlns:a16="http://schemas.microsoft.com/office/drawing/2014/main" id="{9FED06AD-8DCC-4FCD-816C-46443EDE8C15}"/>
              </a:ext>
            </a:extLst>
          </p:cNvPr>
          <p:cNvSpPr>
            <a:spLocks noGrp="1"/>
          </p:cNvSpPr>
          <p:nvPr>
            <p:ph type="title"/>
          </p:nvPr>
        </p:nvSpPr>
        <p:spPr/>
        <p:txBody>
          <a:bodyPr/>
          <a:lstStyle/>
          <a:p>
            <a:endParaRPr lang="sv-SE"/>
          </a:p>
        </p:txBody>
      </p:sp>
      <p:pic>
        <p:nvPicPr>
          <p:cNvPr id="6" name="Content Placeholder 5" descr="A group of people posing for the camera&#10;&#10;Description automatically generated">
            <a:extLst>
              <a:ext uri="{FF2B5EF4-FFF2-40B4-BE49-F238E27FC236}">
                <a16:creationId xmlns:a16="http://schemas.microsoft.com/office/drawing/2014/main" id="{47CD42AB-1794-47F5-8A5F-D2AED3D371B8}"/>
              </a:ext>
            </a:extLst>
          </p:cNvPr>
          <p:cNvPicPr>
            <a:picLocks noGrp="1" noChangeAspect="1"/>
          </p:cNvPicPr>
          <p:nvPr>
            <p:ph sz="half" idx="1"/>
          </p:nvPr>
        </p:nvPicPr>
        <p:blipFill>
          <a:blip r:embed="rId3"/>
          <a:stretch>
            <a:fillRect/>
          </a:stretch>
        </p:blipFill>
        <p:spPr>
          <a:xfrm>
            <a:off x="896110" y="1633371"/>
            <a:ext cx="3919597" cy="2614612"/>
          </a:xfrm>
          <a:prstGeom prst="rect">
            <a:avLst/>
          </a:prstGeom>
        </p:spPr>
      </p:pic>
      <p:sp>
        <p:nvSpPr>
          <p:cNvPr id="10" name="TextBox 9">
            <a:extLst>
              <a:ext uri="{FF2B5EF4-FFF2-40B4-BE49-F238E27FC236}">
                <a16:creationId xmlns:a16="http://schemas.microsoft.com/office/drawing/2014/main" id="{9845AB47-6DA3-480B-B5FC-EE85AAFB560E}"/>
              </a:ext>
            </a:extLst>
          </p:cNvPr>
          <p:cNvSpPr txBox="1"/>
          <p:nvPr/>
        </p:nvSpPr>
        <p:spPr>
          <a:xfrm>
            <a:off x="4418304" y="4595006"/>
            <a:ext cx="1747553" cy="261610"/>
          </a:xfrm>
          <a:prstGeom prst="rect">
            <a:avLst/>
          </a:prstGeom>
          <a:noFill/>
        </p:spPr>
        <p:txBody>
          <a:bodyPr wrap="square" rtlCol="0">
            <a:spAutoFit/>
          </a:bodyPr>
          <a:lstStyle/>
          <a:p>
            <a:r>
              <a:rPr lang="sv-SE" sz="1100" dirty="0"/>
              <a:t>Foto: Malin Hoelstad</a:t>
            </a:r>
          </a:p>
        </p:txBody>
      </p:sp>
    </p:spTree>
    <p:extLst>
      <p:ext uri="{BB962C8B-B14F-4D97-AF65-F5344CB8AC3E}">
        <p14:creationId xmlns:p14="http://schemas.microsoft.com/office/powerpoint/2010/main" val="348186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A119205-235B-4978-8855-6C59D8DE513E}"/>
              </a:ext>
            </a:extLst>
          </p:cNvPr>
          <p:cNvPicPr>
            <a:picLocks noGrp="1" noChangeAspect="1"/>
          </p:cNvPicPr>
          <p:nvPr>
            <p:ph idx="1"/>
          </p:nvPr>
        </p:nvPicPr>
        <p:blipFill>
          <a:blip r:embed="rId3"/>
          <a:stretch>
            <a:fillRect/>
          </a:stretch>
        </p:blipFill>
        <p:spPr>
          <a:xfrm>
            <a:off x="1475238" y="2235356"/>
            <a:ext cx="3250111" cy="2167742"/>
          </a:xfrm>
          <a:prstGeom prst="rect">
            <a:avLst/>
          </a:prstGeom>
        </p:spPr>
      </p:pic>
      <p:pic>
        <p:nvPicPr>
          <p:cNvPr id="4" name="Content Placeholder 2">
            <a:extLst>
              <a:ext uri="{FF2B5EF4-FFF2-40B4-BE49-F238E27FC236}">
                <a16:creationId xmlns:a16="http://schemas.microsoft.com/office/drawing/2014/main" id="{D3D079BA-92C5-4F44-B91A-D775193160AF}"/>
              </a:ext>
            </a:extLst>
          </p:cNvPr>
          <p:cNvPicPr>
            <a:picLocks noChangeAspect="1"/>
          </p:cNvPicPr>
          <p:nvPr/>
        </p:nvPicPr>
        <p:blipFill>
          <a:blip r:embed="rId4"/>
          <a:stretch>
            <a:fillRect/>
          </a:stretch>
        </p:blipFill>
        <p:spPr>
          <a:xfrm>
            <a:off x="5268727" y="2247215"/>
            <a:ext cx="3222095" cy="2144025"/>
          </a:xfrm>
          <a:prstGeom prst="rect">
            <a:avLst/>
          </a:prstGeom>
        </p:spPr>
      </p:pic>
      <p:pic>
        <p:nvPicPr>
          <p:cNvPr id="8" name="Picture 7">
            <a:extLst>
              <a:ext uri="{FF2B5EF4-FFF2-40B4-BE49-F238E27FC236}">
                <a16:creationId xmlns:a16="http://schemas.microsoft.com/office/drawing/2014/main" id="{6FC26684-BF03-4C4E-8E7C-7E2912C558D1}"/>
              </a:ext>
            </a:extLst>
          </p:cNvPr>
          <p:cNvPicPr/>
          <p:nvPr/>
        </p:nvPicPr>
        <p:blipFill>
          <a:blip r:embed="rId5">
            <a:extLst>
              <a:ext uri="{28A0092B-C50C-407E-A947-70E740481C1C}">
                <a14:useLocalDpi xmlns:a14="http://schemas.microsoft.com/office/drawing/2010/main" val="0"/>
              </a:ext>
            </a:extLst>
          </a:blip>
          <a:stretch>
            <a:fillRect/>
          </a:stretch>
        </p:blipFill>
        <p:spPr>
          <a:xfrm>
            <a:off x="144319" y="99416"/>
            <a:ext cx="2287905" cy="451485"/>
          </a:xfrm>
          <a:prstGeom prst="rect">
            <a:avLst/>
          </a:prstGeom>
        </p:spPr>
      </p:pic>
      <p:sp>
        <p:nvSpPr>
          <p:cNvPr id="3" name="Title 2">
            <a:extLst>
              <a:ext uri="{FF2B5EF4-FFF2-40B4-BE49-F238E27FC236}">
                <a16:creationId xmlns:a16="http://schemas.microsoft.com/office/drawing/2014/main" id="{D91221BC-7611-4524-8751-5FFB18EE5811}"/>
              </a:ext>
            </a:extLst>
          </p:cNvPr>
          <p:cNvSpPr>
            <a:spLocks noGrp="1"/>
          </p:cNvSpPr>
          <p:nvPr>
            <p:ph type="title"/>
          </p:nvPr>
        </p:nvSpPr>
        <p:spPr/>
        <p:txBody>
          <a:bodyPr>
            <a:normAutofit fontScale="90000"/>
          </a:bodyPr>
          <a:lstStyle/>
          <a:p>
            <a:pPr algn="ctr"/>
            <a:r>
              <a:rPr lang="sv-SE" dirty="0"/>
              <a:t>Rehabilitering av personer med funktionsvariationer</a:t>
            </a:r>
          </a:p>
        </p:txBody>
      </p:sp>
      <p:sp>
        <p:nvSpPr>
          <p:cNvPr id="2" name="TextBox 1">
            <a:extLst>
              <a:ext uri="{FF2B5EF4-FFF2-40B4-BE49-F238E27FC236}">
                <a16:creationId xmlns:a16="http://schemas.microsoft.com/office/drawing/2014/main" id="{991E3293-255B-4DB4-BFC2-F53C4B279F06}"/>
              </a:ext>
            </a:extLst>
          </p:cNvPr>
          <p:cNvSpPr txBox="1"/>
          <p:nvPr/>
        </p:nvSpPr>
        <p:spPr>
          <a:xfrm>
            <a:off x="1476735" y="4457019"/>
            <a:ext cx="1676302" cy="261610"/>
          </a:xfrm>
          <a:prstGeom prst="rect">
            <a:avLst/>
          </a:prstGeom>
          <a:noFill/>
        </p:spPr>
        <p:txBody>
          <a:bodyPr wrap="square" rtlCol="0">
            <a:spAutoFit/>
          </a:bodyPr>
          <a:lstStyle/>
          <a:p>
            <a:r>
              <a:rPr lang="sv-SE" sz="1100" dirty="0"/>
              <a:t>Foto: Kajsa Waaghals </a:t>
            </a:r>
          </a:p>
        </p:txBody>
      </p:sp>
      <p:sp>
        <p:nvSpPr>
          <p:cNvPr id="7" name="TextBox 6">
            <a:extLst>
              <a:ext uri="{FF2B5EF4-FFF2-40B4-BE49-F238E27FC236}">
                <a16:creationId xmlns:a16="http://schemas.microsoft.com/office/drawing/2014/main" id="{9590915A-D988-4631-AC55-E1BA0C0599BC}"/>
              </a:ext>
            </a:extLst>
          </p:cNvPr>
          <p:cNvSpPr txBox="1"/>
          <p:nvPr/>
        </p:nvSpPr>
        <p:spPr>
          <a:xfrm>
            <a:off x="5268727" y="4416265"/>
            <a:ext cx="1512168" cy="261610"/>
          </a:xfrm>
          <a:prstGeom prst="rect">
            <a:avLst/>
          </a:prstGeom>
          <a:noFill/>
        </p:spPr>
        <p:txBody>
          <a:bodyPr wrap="square" rtlCol="0">
            <a:spAutoFit/>
          </a:bodyPr>
          <a:lstStyle/>
          <a:p>
            <a:r>
              <a:rPr lang="sv-SE" sz="1100" dirty="0"/>
              <a:t>Foto: Malin Hoelstad </a:t>
            </a:r>
          </a:p>
        </p:txBody>
      </p:sp>
    </p:spTree>
    <p:extLst>
      <p:ext uri="{BB962C8B-B14F-4D97-AF65-F5344CB8AC3E}">
        <p14:creationId xmlns:p14="http://schemas.microsoft.com/office/powerpoint/2010/main" val="51909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fill="hold">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324F489-D134-4EB1-95B3-5CA3478DCFBB}"/>
              </a:ext>
            </a:extLst>
          </p:cNvPr>
          <p:cNvSpPr>
            <a:spLocks noGrp="1"/>
          </p:cNvSpPr>
          <p:nvPr>
            <p:ph type="body" sz="quarter" idx="10"/>
          </p:nvPr>
        </p:nvSpPr>
        <p:spPr/>
        <p:txBody>
          <a:bodyPr/>
          <a:lstStyle/>
          <a:p>
            <a:endParaRPr lang="sv-SE"/>
          </a:p>
        </p:txBody>
      </p:sp>
      <p:pic>
        <p:nvPicPr>
          <p:cNvPr id="3" name="Platshållare för bild 4">
            <a:extLst>
              <a:ext uri="{FF2B5EF4-FFF2-40B4-BE49-F238E27FC236}">
                <a16:creationId xmlns:a16="http://schemas.microsoft.com/office/drawing/2014/main" id="{576BB14F-FA92-4680-97C1-557A935F8310}"/>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914400" y="339503"/>
            <a:ext cx="7607808" cy="3837629"/>
          </a:xfrm>
          <a:prstGeom prst="rect">
            <a:avLst/>
          </a:prstGeom>
        </p:spPr>
      </p:pic>
      <p:sp>
        <p:nvSpPr>
          <p:cNvPr id="4" name="textruta 3">
            <a:extLst>
              <a:ext uri="{FF2B5EF4-FFF2-40B4-BE49-F238E27FC236}">
                <a16:creationId xmlns:a16="http://schemas.microsoft.com/office/drawing/2014/main" id="{8D293CBC-9343-42F4-AE01-F115A722AC93}"/>
              </a:ext>
            </a:extLst>
          </p:cNvPr>
          <p:cNvSpPr txBox="1"/>
          <p:nvPr/>
        </p:nvSpPr>
        <p:spPr>
          <a:xfrm>
            <a:off x="838200" y="4227934"/>
            <a:ext cx="7684009" cy="864096"/>
          </a:xfrm>
          <a:prstGeom prst="rect">
            <a:avLst/>
          </a:prstGeom>
          <a:noFill/>
        </p:spPr>
        <p:txBody>
          <a:bodyPr wrap="square" rtlCol="0">
            <a:noAutofit/>
          </a:bodyPr>
          <a:lstStyle/>
          <a:p>
            <a:r>
              <a:rPr lang="sv-SE" sz="1600" dirty="0" err="1">
                <a:solidFill>
                  <a:schemeClr val="bg1"/>
                </a:solidFill>
                <a:latin typeface="Graphik Regular" panose="020B0503030202060203" pitchFamily="34" charset="0"/>
              </a:rPr>
              <a:t>Farahanguz</a:t>
            </a:r>
            <a:r>
              <a:rPr lang="sv-SE" sz="1600" dirty="0">
                <a:solidFill>
                  <a:schemeClr val="bg1"/>
                </a:solidFill>
                <a:latin typeface="Graphik Regular" panose="020B0503030202060203" pitchFamily="34" charset="0"/>
              </a:rPr>
              <a:t>, 8 år, gör hörseltest på ett av Svenska Afghanistankommitténs utbildning- och rehabiliteringscenter. </a:t>
            </a:r>
            <a:endParaRPr lang="sv-SE" sz="1000" dirty="0">
              <a:solidFill>
                <a:schemeClr val="bg1"/>
              </a:solidFill>
              <a:latin typeface="Graphik Regular" panose="020B0503030202060203" pitchFamily="34" charset="0"/>
            </a:endParaRPr>
          </a:p>
          <a:p>
            <a:r>
              <a:rPr lang="sv-SE" sz="1000" dirty="0">
                <a:solidFill>
                  <a:schemeClr val="bg1"/>
                </a:solidFill>
                <a:latin typeface="Graphik Regular" panose="020B0503030202060203" pitchFamily="34" charset="0"/>
              </a:rPr>
              <a:t>Foto: Kajsa Waaghals/SAK</a:t>
            </a:r>
          </a:p>
        </p:txBody>
      </p:sp>
    </p:spTree>
    <p:extLst>
      <p:ext uri="{BB962C8B-B14F-4D97-AF65-F5344CB8AC3E}">
        <p14:creationId xmlns:p14="http://schemas.microsoft.com/office/powerpoint/2010/main" val="2421221141"/>
      </p:ext>
    </p:extLst>
  </p:cSld>
  <p:clrMapOvr>
    <a:masterClrMapping/>
  </p:clrMapOvr>
  <mc:AlternateContent xmlns:mc="http://schemas.openxmlformats.org/markup-compatibility/2006" xmlns:p14="http://schemas.microsoft.com/office/powerpoint/2010/main">
    <mc:Choice Requires="p14">
      <p:transition spd="slow" p14:dur="2000" advTm="11478"/>
    </mc:Choice>
    <mc:Fallback xmlns="">
      <p:transition spd="slow" advTm="1147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8D293CBC-9343-42F4-AE01-F115A722AC93}"/>
              </a:ext>
            </a:extLst>
          </p:cNvPr>
          <p:cNvSpPr txBox="1"/>
          <p:nvPr/>
        </p:nvSpPr>
        <p:spPr>
          <a:xfrm>
            <a:off x="4343401" y="180788"/>
            <a:ext cx="3973016" cy="4829361"/>
          </a:xfrm>
          <a:prstGeom prst="rect">
            <a:avLst/>
          </a:prstGeom>
          <a:noFill/>
        </p:spPr>
        <p:txBody>
          <a:bodyPr wrap="square" rtlCol="0">
            <a:noAutofit/>
          </a:bodyPr>
          <a:lstStyle/>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endParaRPr lang="sv-SE" sz="1000" dirty="0">
              <a:solidFill>
                <a:schemeClr val="bg1"/>
              </a:solidFill>
              <a:latin typeface="Graphik Regular" panose="020B0503030202060203" pitchFamily="34" charset="0"/>
            </a:endParaRPr>
          </a:p>
          <a:p>
            <a:r>
              <a:rPr lang="sv-SE" sz="1600" dirty="0">
                <a:solidFill>
                  <a:schemeClr val="bg1"/>
                </a:solidFill>
                <a:latin typeface="Graphik Regular" panose="020B0503030202060203" pitchFamily="34" charset="0"/>
              </a:rPr>
              <a:t>Mohammad Sangar, 10 år, säger att sportutflykterna på torsdagar är det bästa med skolan. </a:t>
            </a:r>
            <a:endParaRPr lang="sv-SE" sz="1000" dirty="0">
              <a:solidFill>
                <a:schemeClr val="bg1"/>
              </a:solidFill>
              <a:latin typeface="Graphik Regular" panose="020B0503030202060203" pitchFamily="34" charset="0"/>
            </a:endParaRPr>
          </a:p>
          <a:p>
            <a:r>
              <a:rPr lang="sv-SE" sz="1000" dirty="0">
                <a:solidFill>
                  <a:schemeClr val="bg1"/>
                </a:solidFill>
                <a:latin typeface="Graphik Regular" panose="020B0503030202060203" pitchFamily="34" charset="0"/>
              </a:rPr>
              <a:t>Foto: Niclas Ericsson/SAK</a:t>
            </a:r>
          </a:p>
        </p:txBody>
      </p:sp>
      <p:pic>
        <p:nvPicPr>
          <p:cNvPr id="6" name="Bildobjekt 5">
            <a:extLst>
              <a:ext uri="{FF2B5EF4-FFF2-40B4-BE49-F238E27FC236}">
                <a16:creationId xmlns:a16="http://schemas.microsoft.com/office/drawing/2014/main" id="{629043A3-EBF9-4683-B56A-837F25B56C2B}"/>
              </a:ext>
            </a:extLst>
          </p:cNvPr>
          <p:cNvPicPr>
            <a:picLocks noChangeAspect="1"/>
          </p:cNvPicPr>
          <p:nvPr/>
        </p:nvPicPr>
        <p:blipFill>
          <a:blip r:embed="rId2"/>
          <a:stretch>
            <a:fillRect/>
          </a:stretch>
        </p:blipFill>
        <p:spPr>
          <a:xfrm>
            <a:off x="958851" y="180788"/>
            <a:ext cx="3232150" cy="4829361"/>
          </a:xfrm>
          <a:prstGeom prst="rect">
            <a:avLst/>
          </a:prstGeom>
        </p:spPr>
      </p:pic>
    </p:spTree>
    <p:extLst>
      <p:ext uri="{BB962C8B-B14F-4D97-AF65-F5344CB8AC3E}">
        <p14:creationId xmlns:p14="http://schemas.microsoft.com/office/powerpoint/2010/main" val="3218114551"/>
      </p:ext>
    </p:extLst>
  </p:cSld>
  <p:clrMapOvr>
    <a:masterClrMapping/>
  </p:clrMapOvr>
  <mc:AlternateContent xmlns:mc="http://schemas.openxmlformats.org/markup-compatibility/2006" xmlns:p14="http://schemas.microsoft.com/office/powerpoint/2010/main">
    <mc:Choice Requires="p14">
      <p:transition spd="slow" p14:dur="2000" advTm="12659"/>
    </mc:Choice>
    <mc:Fallback xmlns="">
      <p:transition spd="slow" advTm="1265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standing in front of a crowd posing for the camera&#10;&#10;Description automatically generated">
            <a:extLst>
              <a:ext uri="{FF2B5EF4-FFF2-40B4-BE49-F238E27FC236}">
                <a16:creationId xmlns:a16="http://schemas.microsoft.com/office/drawing/2014/main" id="{8D56A627-B796-4E5E-8BD1-D248701A5AB6}"/>
              </a:ext>
            </a:extLst>
          </p:cNvPr>
          <p:cNvPicPr>
            <a:picLocks noGrp="1" noChangeAspect="1"/>
          </p:cNvPicPr>
          <p:nvPr>
            <p:ph idx="1"/>
          </p:nvPr>
        </p:nvPicPr>
        <p:blipFill>
          <a:blip r:embed="rId2"/>
          <a:stretch>
            <a:fillRect/>
          </a:stretch>
        </p:blipFill>
        <p:spPr>
          <a:xfrm>
            <a:off x="1763688" y="1204502"/>
            <a:ext cx="5029915" cy="3346570"/>
          </a:xfrm>
        </p:spPr>
      </p:pic>
      <p:sp>
        <p:nvSpPr>
          <p:cNvPr id="3" name="Slide Number Placeholder 2">
            <a:extLst>
              <a:ext uri="{FF2B5EF4-FFF2-40B4-BE49-F238E27FC236}">
                <a16:creationId xmlns:a16="http://schemas.microsoft.com/office/drawing/2014/main" id="{41F64AA1-9AF0-48BF-8042-B64C775B8297}"/>
              </a:ext>
            </a:extLst>
          </p:cNvPr>
          <p:cNvSpPr>
            <a:spLocks noGrp="1"/>
          </p:cNvSpPr>
          <p:nvPr>
            <p:ph type="sldNum" sz="quarter" idx="11"/>
          </p:nvPr>
        </p:nvSpPr>
        <p:spPr>
          <a:xfrm>
            <a:off x="6542856" y="267494"/>
            <a:ext cx="2133600" cy="274637"/>
          </a:xfrm>
        </p:spPr>
        <p:txBody>
          <a:bodyPr/>
          <a:lstStyle/>
          <a:p>
            <a:fld id="{C6FCCE61-6C8B-0449-AA28-7DD077BDE8A8}" type="slidenum">
              <a:rPr lang="en-US" smtClean="0"/>
              <a:pPr/>
              <a:t>27</a:t>
            </a:fld>
            <a:endParaRPr lang="en-US" dirty="0"/>
          </a:p>
        </p:txBody>
      </p:sp>
      <p:sp>
        <p:nvSpPr>
          <p:cNvPr id="4" name="Title 3">
            <a:extLst>
              <a:ext uri="{FF2B5EF4-FFF2-40B4-BE49-F238E27FC236}">
                <a16:creationId xmlns:a16="http://schemas.microsoft.com/office/drawing/2014/main" id="{B19E9893-66CC-44E9-BDF1-60F23D2C1F5F}"/>
              </a:ext>
            </a:extLst>
          </p:cNvPr>
          <p:cNvSpPr>
            <a:spLocks noGrp="1"/>
          </p:cNvSpPr>
          <p:nvPr>
            <p:ph type="title"/>
          </p:nvPr>
        </p:nvSpPr>
        <p:spPr>
          <a:xfrm>
            <a:off x="467544" y="699542"/>
            <a:ext cx="6912744" cy="504960"/>
          </a:xfrm>
        </p:spPr>
        <p:txBody>
          <a:bodyPr/>
          <a:lstStyle/>
          <a:p>
            <a:r>
              <a:rPr lang="sv-SE" dirty="0"/>
              <a:t>Cricket för blinda</a:t>
            </a:r>
          </a:p>
        </p:txBody>
      </p:sp>
      <p:sp>
        <p:nvSpPr>
          <p:cNvPr id="7" name="TextBox 6">
            <a:extLst>
              <a:ext uri="{FF2B5EF4-FFF2-40B4-BE49-F238E27FC236}">
                <a16:creationId xmlns:a16="http://schemas.microsoft.com/office/drawing/2014/main" id="{6E1E18CB-9186-4629-87E6-C32E67C30C52}"/>
              </a:ext>
            </a:extLst>
          </p:cNvPr>
          <p:cNvSpPr txBox="1"/>
          <p:nvPr/>
        </p:nvSpPr>
        <p:spPr>
          <a:xfrm>
            <a:off x="1763688" y="4551072"/>
            <a:ext cx="3030522" cy="261610"/>
          </a:xfrm>
          <a:prstGeom prst="rect">
            <a:avLst/>
          </a:prstGeom>
          <a:noFill/>
        </p:spPr>
        <p:txBody>
          <a:bodyPr wrap="square" rtlCol="0">
            <a:spAutoFit/>
          </a:bodyPr>
          <a:lstStyle/>
          <a:p>
            <a:r>
              <a:rPr lang="sv-SE" sz="1100" dirty="0"/>
              <a:t>Foto: Christoffer Hjalmarsson</a:t>
            </a:r>
          </a:p>
        </p:txBody>
      </p:sp>
    </p:spTree>
    <p:extLst>
      <p:ext uri="{BB962C8B-B14F-4D97-AF65-F5344CB8AC3E}">
        <p14:creationId xmlns:p14="http://schemas.microsoft.com/office/powerpoint/2010/main" val="739451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0F42-2320-40CB-BFC1-AE56EC880608}"/>
              </a:ext>
            </a:extLst>
          </p:cNvPr>
          <p:cNvSpPr>
            <a:spLocks noGrp="1"/>
          </p:cNvSpPr>
          <p:nvPr>
            <p:ph type="title"/>
          </p:nvPr>
        </p:nvSpPr>
        <p:spPr/>
        <p:txBody>
          <a:bodyPr/>
          <a:lstStyle/>
          <a:p>
            <a:pPr algn="ctr"/>
            <a:r>
              <a:rPr lang="sv-SE" b="1" dirty="0"/>
              <a:t>Landsbygdsutveckling</a:t>
            </a:r>
            <a:endParaRPr lang="en-SE" b="1" dirty="0"/>
          </a:p>
        </p:txBody>
      </p:sp>
      <p:pic>
        <p:nvPicPr>
          <p:cNvPr id="6" name="Content Placeholder 5" descr="A picture containing sky, outdoor, person, ground&#10;&#10;Description generated with very high confidence">
            <a:extLst>
              <a:ext uri="{FF2B5EF4-FFF2-40B4-BE49-F238E27FC236}">
                <a16:creationId xmlns:a16="http://schemas.microsoft.com/office/drawing/2014/main" id="{42FCE20B-CDFB-4F32-9C4E-33C8596ABB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18466" y="1912794"/>
            <a:ext cx="3886200" cy="2590800"/>
          </a:xfrm>
        </p:spPr>
      </p:pic>
      <p:pic>
        <p:nvPicPr>
          <p:cNvPr id="7" name="Content Placeholder 2">
            <a:extLst>
              <a:ext uri="{FF2B5EF4-FFF2-40B4-BE49-F238E27FC236}">
                <a16:creationId xmlns:a16="http://schemas.microsoft.com/office/drawing/2014/main" id="{880CA31E-BC44-4B1E-9698-D1CB681E09C7}"/>
              </a:ext>
            </a:extLst>
          </p:cNvPr>
          <p:cNvPicPr>
            <a:picLocks noGrp="1" noChangeAspect="1"/>
          </p:cNvPicPr>
          <p:nvPr>
            <p:ph sz="half" idx="2"/>
          </p:nvPr>
        </p:nvPicPr>
        <p:blipFill>
          <a:blip r:embed="rId4"/>
          <a:stretch>
            <a:fillRect/>
          </a:stretch>
        </p:blipFill>
        <p:spPr>
          <a:xfrm>
            <a:off x="4629152" y="1904898"/>
            <a:ext cx="3886200" cy="2579597"/>
          </a:xfrm>
          <a:prstGeom prst="rect">
            <a:avLst/>
          </a:prstGeom>
        </p:spPr>
      </p:pic>
      <p:sp>
        <p:nvSpPr>
          <p:cNvPr id="9" name="Rectangle 8">
            <a:extLst>
              <a:ext uri="{FF2B5EF4-FFF2-40B4-BE49-F238E27FC236}">
                <a16:creationId xmlns:a16="http://schemas.microsoft.com/office/drawing/2014/main" id="{AF084D60-5B4D-43C0-A0C2-93EA6B3EF804}"/>
              </a:ext>
            </a:extLst>
          </p:cNvPr>
          <p:cNvSpPr/>
          <p:nvPr/>
        </p:nvSpPr>
        <p:spPr>
          <a:xfrm>
            <a:off x="5402150" y="1388313"/>
            <a:ext cx="2340204" cy="300082"/>
          </a:xfrm>
          <a:prstGeom prst="rect">
            <a:avLst/>
          </a:prstGeom>
        </p:spPr>
        <p:txBody>
          <a:bodyPr wrap="square">
            <a:spAutoFit/>
          </a:bodyPr>
          <a:lstStyle/>
          <a:p>
            <a:pPr>
              <a:buClr>
                <a:srgbClr val="4A5E78"/>
              </a:buClr>
            </a:pPr>
            <a:r>
              <a:rPr lang="en-US" sz="1350" b="1" dirty="0" err="1">
                <a:solidFill>
                  <a:srgbClr val="006983"/>
                </a:solidFill>
              </a:rPr>
              <a:t>Stöd</a:t>
            </a:r>
            <a:r>
              <a:rPr lang="en-US" sz="1350" b="1" dirty="0">
                <a:solidFill>
                  <a:srgbClr val="006983"/>
                </a:solidFill>
              </a:rPr>
              <a:t> till </a:t>
            </a:r>
            <a:r>
              <a:rPr lang="en-US" sz="1350" b="1" dirty="0" err="1">
                <a:solidFill>
                  <a:srgbClr val="006983"/>
                </a:solidFill>
              </a:rPr>
              <a:t>utvecklingsarbete</a:t>
            </a:r>
            <a:endParaRPr lang="en-US" sz="1350" b="1" dirty="0">
              <a:solidFill>
                <a:srgbClr val="006983"/>
              </a:solidFill>
            </a:endParaRPr>
          </a:p>
        </p:txBody>
      </p:sp>
      <p:sp>
        <p:nvSpPr>
          <p:cNvPr id="10" name="Rectangle 9">
            <a:extLst>
              <a:ext uri="{FF2B5EF4-FFF2-40B4-BE49-F238E27FC236}">
                <a16:creationId xmlns:a16="http://schemas.microsoft.com/office/drawing/2014/main" id="{D7517258-5E85-41C9-92D9-72BD6D48895E}"/>
              </a:ext>
            </a:extLst>
          </p:cNvPr>
          <p:cNvSpPr/>
          <p:nvPr/>
        </p:nvSpPr>
        <p:spPr>
          <a:xfrm>
            <a:off x="1475656" y="1419622"/>
            <a:ext cx="2340204" cy="300082"/>
          </a:xfrm>
          <a:prstGeom prst="rect">
            <a:avLst/>
          </a:prstGeom>
        </p:spPr>
        <p:txBody>
          <a:bodyPr wrap="square">
            <a:spAutoFit/>
          </a:bodyPr>
          <a:lstStyle/>
          <a:p>
            <a:pPr>
              <a:buClr>
                <a:srgbClr val="4A5E78"/>
              </a:buClr>
            </a:pPr>
            <a:r>
              <a:rPr lang="en-US" sz="1350" b="1" dirty="0" err="1">
                <a:solidFill>
                  <a:srgbClr val="006983"/>
                </a:solidFill>
              </a:rPr>
              <a:t>Öka</a:t>
            </a:r>
            <a:r>
              <a:rPr lang="en-US" sz="1350" b="1" dirty="0">
                <a:solidFill>
                  <a:srgbClr val="006983"/>
                </a:solidFill>
              </a:rPr>
              <a:t> </a:t>
            </a:r>
            <a:r>
              <a:rPr lang="en-US" sz="1350" b="1" dirty="0" err="1">
                <a:solidFill>
                  <a:srgbClr val="006983"/>
                </a:solidFill>
              </a:rPr>
              <a:t>tillgång</a:t>
            </a:r>
            <a:r>
              <a:rPr lang="en-US" sz="1350" b="1" dirty="0">
                <a:solidFill>
                  <a:srgbClr val="006983"/>
                </a:solidFill>
              </a:rPr>
              <a:t> till rent </a:t>
            </a:r>
            <a:r>
              <a:rPr lang="en-US" sz="1350" b="1" dirty="0" err="1">
                <a:solidFill>
                  <a:srgbClr val="006983"/>
                </a:solidFill>
              </a:rPr>
              <a:t>vatten</a:t>
            </a:r>
            <a:endParaRPr lang="en-US" sz="1350" b="1" dirty="0">
              <a:solidFill>
                <a:srgbClr val="006983"/>
              </a:solidFill>
            </a:endParaRPr>
          </a:p>
        </p:txBody>
      </p:sp>
      <p:sp>
        <p:nvSpPr>
          <p:cNvPr id="3" name="TextBox 2">
            <a:extLst>
              <a:ext uri="{FF2B5EF4-FFF2-40B4-BE49-F238E27FC236}">
                <a16:creationId xmlns:a16="http://schemas.microsoft.com/office/drawing/2014/main" id="{14B75105-DA75-4134-8A1C-259D84711569}"/>
              </a:ext>
            </a:extLst>
          </p:cNvPr>
          <p:cNvSpPr txBox="1"/>
          <p:nvPr/>
        </p:nvSpPr>
        <p:spPr>
          <a:xfrm>
            <a:off x="539552" y="4547819"/>
            <a:ext cx="1872208" cy="261610"/>
          </a:xfrm>
          <a:prstGeom prst="rect">
            <a:avLst/>
          </a:prstGeom>
          <a:noFill/>
        </p:spPr>
        <p:txBody>
          <a:bodyPr wrap="square" rtlCol="0">
            <a:spAutoFit/>
          </a:bodyPr>
          <a:lstStyle/>
          <a:p>
            <a:r>
              <a:rPr lang="sv-SE" sz="1100" dirty="0"/>
              <a:t>Foto Niclas Ericsson</a:t>
            </a:r>
          </a:p>
        </p:txBody>
      </p:sp>
    </p:spTree>
    <p:extLst>
      <p:ext uri="{BB962C8B-B14F-4D97-AF65-F5344CB8AC3E}">
        <p14:creationId xmlns:p14="http://schemas.microsoft.com/office/powerpoint/2010/main" val="369955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fill="hold">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02552-091D-415F-91C7-6E909AC36B4D}"/>
              </a:ext>
            </a:extLst>
          </p:cNvPr>
          <p:cNvSpPr>
            <a:spLocks noGrp="1"/>
          </p:cNvSpPr>
          <p:nvPr>
            <p:ph type="title"/>
          </p:nvPr>
        </p:nvSpPr>
        <p:spPr>
          <a:xfrm>
            <a:off x="628650" y="693420"/>
            <a:ext cx="7886700" cy="868680"/>
          </a:xfrm>
        </p:spPr>
        <p:txBody>
          <a:bodyPr>
            <a:normAutofit fontScale="90000"/>
          </a:bodyPr>
          <a:lstStyle/>
          <a:p>
            <a:r>
              <a:rPr lang="sv-SE" dirty="0"/>
              <a:t>Förbättra försörjningsmöjligheter: </a:t>
            </a:r>
            <a:r>
              <a:rPr lang="en-US" sz="1800" dirty="0">
                <a:ln w="0"/>
              </a:rPr>
              <a:t>SAK </a:t>
            </a:r>
            <a:r>
              <a:rPr lang="en-US" sz="1800" dirty="0" err="1">
                <a:ln w="0"/>
              </a:rPr>
              <a:t>stödjer</a:t>
            </a:r>
            <a:r>
              <a:rPr lang="en-US" sz="1800" dirty="0">
                <a:ln w="0"/>
              </a:rPr>
              <a:t> </a:t>
            </a:r>
            <a:r>
              <a:rPr lang="en-US" sz="1800" dirty="0" err="1">
                <a:ln w="0"/>
              </a:rPr>
              <a:t>självhjälpsgrupper</a:t>
            </a:r>
            <a:r>
              <a:rPr lang="en-US" sz="1800" dirty="0">
                <a:ln w="0"/>
              </a:rPr>
              <a:t> med </a:t>
            </a:r>
            <a:r>
              <a:rPr lang="en-US" sz="1800" dirty="0" err="1">
                <a:ln w="0"/>
              </a:rPr>
              <a:t>utbildning</a:t>
            </a:r>
            <a:r>
              <a:rPr lang="en-US" sz="1800" dirty="0">
                <a:ln w="0"/>
              </a:rPr>
              <a:t> </a:t>
            </a:r>
            <a:r>
              <a:rPr lang="en-US" sz="1800" dirty="0" err="1">
                <a:ln w="0"/>
              </a:rPr>
              <a:t>och</a:t>
            </a:r>
            <a:r>
              <a:rPr lang="en-US" sz="1800" dirty="0">
                <a:ln w="0"/>
              </a:rPr>
              <a:t> </a:t>
            </a:r>
            <a:r>
              <a:rPr lang="en-US" sz="1800" dirty="0" err="1">
                <a:ln w="0"/>
              </a:rPr>
              <a:t>mikrolån</a:t>
            </a:r>
            <a:r>
              <a:rPr lang="en-US" sz="1800" dirty="0">
                <a:ln w="0"/>
              </a:rPr>
              <a:t>, </a:t>
            </a:r>
            <a:r>
              <a:rPr lang="en-US" sz="1800" dirty="0" err="1">
                <a:ln w="0"/>
              </a:rPr>
              <a:t>utbildar</a:t>
            </a:r>
            <a:r>
              <a:rPr lang="en-US" sz="1800" dirty="0">
                <a:ln w="0"/>
              </a:rPr>
              <a:t> spar- </a:t>
            </a:r>
            <a:r>
              <a:rPr lang="en-US" sz="1800" dirty="0" err="1">
                <a:ln w="0"/>
              </a:rPr>
              <a:t>och</a:t>
            </a:r>
            <a:r>
              <a:rPr lang="en-US" sz="1800" dirty="0">
                <a:ln w="0"/>
              </a:rPr>
              <a:t> </a:t>
            </a:r>
            <a:r>
              <a:rPr lang="en-US" sz="1800" dirty="0" err="1">
                <a:ln w="0"/>
              </a:rPr>
              <a:t>låneföreningar</a:t>
            </a:r>
            <a:br>
              <a:rPr lang="en-US" sz="1800" dirty="0">
                <a:ln w="0"/>
                <a:effectLst>
                  <a:outerShdw blurRad="38100" dist="19050" dir="2700000" algn="tl" rotWithShape="0">
                    <a:schemeClr val="dk1">
                      <a:alpha val="40000"/>
                    </a:schemeClr>
                  </a:outerShdw>
                </a:effectLst>
              </a:rPr>
            </a:br>
            <a:r>
              <a:rPr lang="sv-SE" sz="1800" dirty="0"/>
              <a:t> </a:t>
            </a:r>
          </a:p>
        </p:txBody>
      </p:sp>
      <p:pic>
        <p:nvPicPr>
          <p:cNvPr id="6" name="Content Placeholder 5" descr="A group of people sitting in a chair&#10;&#10;Description generated with high confidence">
            <a:extLst>
              <a:ext uri="{FF2B5EF4-FFF2-40B4-BE49-F238E27FC236}">
                <a16:creationId xmlns:a16="http://schemas.microsoft.com/office/drawing/2014/main" id="{C13C7966-6CB9-45D9-85AD-A394BD848FA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862076"/>
            <a:ext cx="3886200" cy="2277789"/>
          </a:xfrm>
        </p:spPr>
      </p:pic>
      <p:pic>
        <p:nvPicPr>
          <p:cNvPr id="8" name="Content Placeholder 7" descr="A group of people in a room&#10;&#10;Description generated with very high confidence">
            <a:extLst>
              <a:ext uri="{FF2B5EF4-FFF2-40B4-BE49-F238E27FC236}">
                <a16:creationId xmlns:a16="http://schemas.microsoft.com/office/drawing/2014/main" id="{5D1803E5-B576-4FC8-8AF6-EBA2D180C36E}"/>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1870013"/>
            <a:ext cx="3886200" cy="2261916"/>
          </a:xfrm>
        </p:spPr>
      </p:pic>
      <p:sp>
        <p:nvSpPr>
          <p:cNvPr id="11" name="object 8">
            <a:extLst>
              <a:ext uri="{FF2B5EF4-FFF2-40B4-BE49-F238E27FC236}">
                <a16:creationId xmlns:a16="http://schemas.microsoft.com/office/drawing/2014/main" id="{81C212CF-840F-4A03-94C3-AE8E600800C3}"/>
              </a:ext>
            </a:extLst>
          </p:cNvPr>
          <p:cNvSpPr txBox="1"/>
          <p:nvPr/>
        </p:nvSpPr>
        <p:spPr>
          <a:xfrm>
            <a:off x="3543032" y="4237273"/>
            <a:ext cx="2167255" cy="173990"/>
          </a:xfrm>
          <a:prstGeom prst="rect">
            <a:avLst/>
          </a:prstGeom>
          <a:solidFill>
            <a:srgbClr val="851A3F"/>
          </a:solidFill>
        </p:spPr>
        <p:txBody>
          <a:bodyPr vert="horz" wrap="square" lIns="0" tIns="22860" rIns="0" bIns="0" rtlCol="0">
            <a:spAutoFit/>
          </a:bodyPr>
          <a:lstStyle/>
          <a:p>
            <a:pPr marL="27940">
              <a:lnSpc>
                <a:spcPct val="100000"/>
              </a:lnSpc>
              <a:spcBef>
                <a:spcPts val="180"/>
              </a:spcBef>
            </a:pPr>
            <a:r>
              <a:rPr sz="900" b="1" spc="5" dirty="0">
                <a:solidFill>
                  <a:srgbClr val="FFFFFF"/>
                </a:solidFill>
                <a:latin typeface="Graphik Bold"/>
                <a:cs typeface="Graphik Bold"/>
              </a:rPr>
              <a:t>VI </a:t>
            </a:r>
            <a:r>
              <a:rPr sz="900" b="1" spc="-15" dirty="0">
                <a:solidFill>
                  <a:srgbClr val="FFFFFF"/>
                </a:solidFill>
                <a:latin typeface="Graphik Bold"/>
                <a:cs typeface="Graphik Bold"/>
              </a:rPr>
              <a:t>STÅR </a:t>
            </a:r>
            <a:r>
              <a:rPr sz="900" b="1" spc="10" dirty="0">
                <a:solidFill>
                  <a:srgbClr val="FFFFFF"/>
                </a:solidFill>
                <a:latin typeface="Graphik Bold"/>
                <a:cs typeface="Graphik Bold"/>
              </a:rPr>
              <a:t>UPP </a:t>
            </a:r>
            <a:r>
              <a:rPr sz="900" b="1" spc="5" dirty="0">
                <a:solidFill>
                  <a:srgbClr val="FFFFFF"/>
                </a:solidFill>
                <a:latin typeface="Graphik Bold"/>
                <a:cs typeface="Graphik Bold"/>
              </a:rPr>
              <a:t>FÖR</a:t>
            </a:r>
            <a:r>
              <a:rPr sz="900" b="1" spc="-30" dirty="0">
                <a:solidFill>
                  <a:srgbClr val="FFFFFF"/>
                </a:solidFill>
                <a:latin typeface="Graphik Bold"/>
                <a:cs typeface="Graphik Bold"/>
              </a:rPr>
              <a:t> </a:t>
            </a:r>
            <a:r>
              <a:rPr sz="900" b="1" dirty="0">
                <a:solidFill>
                  <a:srgbClr val="FFFFFF"/>
                </a:solidFill>
                <a:latin typeface="Graphik Bold"/>
                <a:cs typeface="Graphik Bold"/>
              </a:rPr>
              <a:t>JÄMSTÄLLDHETEN</a:t>
            </a:r>
            <a:endParaRPr sz="900" dirty="0">
              <a:latin typeface="Graphik Bold"/>
              <a:cs typeface="Graphik Bold"/>
            </a:endParaRPr>
          </a:p>
        </p:txBody>
      </p:sp>
      <p:sp>
        <p:nvSpPr>
          <p:cNvPr id="13" name="object 10">
            <a:extLst>
              <a:ext uri="{FF2B5EF4-FFF2-40B4-BE49-F238E27FC236}">
                <a16:creationId xmlns:a16="http://schemas.microsoft.com/office/drawing/2014/main" id="{CAFD7CA5-A05D-4C70-B702-B1D209B4D58B}"/>
              </a:ext>
            </a:extLst>
          </p:cNvPr>
          <p:cNvSpPr txBox="1"/>
          <p:nvPr/>
        </p:nvSpPr>
        <p:spPr>
          <a:xfrm>
            <a:off x="3684081" y="4457910"/>
            <a:ext cx="2026205" cy="161583"/>
          </a:xfrm>
          <a:prstGeom prst="rect">
            <a:avLst/>
          </a:prstGeom>
          <a:solidFill>
            <a:srgbClr val="851A3F"/>
          </a:solidFill>
        </p:spPr>
        <p:txBody>
          <a:bodyPr vert="horz" wrap="square" lIns="0" tIns="22860" rIns="0" bIns="0" rtlCol="0">
            <a:spAutoFit/>
          </a:bodyPr>
          <a:lstStyle/>
          <a:p>
            <a:pPr marL="40005">
              <a:lnSpc>
                <a:spcPct val="100000"/>
              </a:lnSpc>
              <a:spcBef>
                <a:spcPts val="180"/>
              </a:spcBef>
            </a:pPr>
            <a:r>
              <a:rPr sz="900" b="1" spc="5" dirty="0">
                <a:solidFill>
                  <a:srgbClr val="FFFFFF"/>
                </a:solidFill>
                <a:latin typeface="Graphik Bold"/>
                <a:cs typeface="Graphik Bold"/>
              </a:rPr>
              <a:t>I </a:t>
            </a:r>
            <a:r>
              <a:rPr lang="sv-SE" sz="900" b="1" spc="5" dirty="0">
                <a:solidFill>
                  <a:srgbClr val="FFFFFF"/>
                </a:solidFill>
                <a:latin typeface="Graphik Bold"/>
                <a:cs typeface="Graphik Bold"/>
              </a:rPr>
              <a:t>ETT AV </a:t>
            </a:r>
            <a:r>
              <a:rPr sz="900" b="1" dirty="0">
                <a:solidFill>
                  <a:srgbClr val="FFFFFF"/>
                </a:solidFill>
                <a:latin typeface="Graphik Bold"/>
                <a:cs typeface="Graphik Bold"/>
              </a:rPr>
              <a:t>VÄRLDENS </a:t>
            </a:r>
            <a:r>
              <a:rPr sz="900" b="1" spc="-5" dirty="0">
                <a:solidFill>
                  <a:srgbClr val="FFFFFF"/>
                </a:solidFill>
                <a:latin typeface="Graphik Bold"/>
                <a:cs typeface="Graphik Bold"/>
              </a:rPr>
              <a:t>FARLIGASTE</a:t>
            </a:r>
            <a:r>
              <a:rPr sz="900" b="1" spc="-50" dirty="0">
                <a:solidFill>
                  <a:srgbClr val="FFFFFF"/>
                </a:solidFill>
                <a:latin typeface="Graphik Bold"/>
                <a:cs typeface="Graphik Bold"/>
              </a:rPr>
              <a:t> </a:t>
            </a:r>
            <a:r>
              <a:rPr sz="900" b="1" spc="10" dirty="0">
                <a:solidFill>
                  <a:srgbClr val="FFFFFF"/>
                </a:solidFill>
                <a:latin typeface="Graphik Bold"/>
                <a:cs typeface="Graphik Bold"/>
              </a:rPr>
              <a:t>L</a:t>
            </a:r>
            <a:r>
              <a:rPr lang="sv-SE" sz="900" b="1" spc="10" dirty="0">
                <a:solidFill>
                  <a:srgbClr val="FFFFFF"/>
                </a:solidFill>
                <a:latin typeface="Graphik Bold"/>
                <a:cs typeface="Graphik Bold"/>
              </a:rPr>
              <a:t>ÄNDER</a:t>
            </a:r>
            <a:endParaRPr sz="900" dirty="0">
              <a:latin typeface="Graphik Bold"/>
              <a:cs typeface="Graphik Bold"/>
            </a:endParaRPr>
          </a:p>
        </p:txBody>
      </p:sp>
      <p:sp>
        <p:nvSpPr>
          <p:cNvPr id="14" name="object 11">
            <a:extLst>
              <a:ext uri="{FF2B5EF4-FFF2-40B4-BE49-F238E27FC236}">
                <a16:creationId xmlns:a16="http://schemas.microsoft.com/office/drawing/2014/main" id="{E4973A6C-DA8A-4164-B258-9AC14450E3A7}"/>
              </a:ext>
            </a:extLst>
          </p:cNvPr>
          <p:cNvSpPr txBox="1"/>
          <p:nvPr/>
        </p:nvSpPr>
        <p:spPr>
          <a:xfrm>
            <a:off x="3995936" y="4654760"/>
            <a:ext cx="923290" cy="173990"/>
          </a:xfrm>
          <a:prstGeom prst="rect">
            <a:avLst/>
          </a:prstGeom>
          <a:solidFill>
            <a:srgbClr val="851A3F"/>
          </a:solidFill>
        </p:spPr>
        <p:txBody>
          <a:bodyPr vert="horz" wrap="square" lIns="0" tIns="22860" rIns="0" bIns="0" rtlCol="0">
            <a:spAutoFit/>
          </a:bodyPr>
          <a:lstStyle/>
          <a:p>
            <a:pPr marL="50165">
              <a:lnSpc>
                <a:spcPct val="100000"/>
              </a:lnSpc>
              <a:spcBef>
                <a:spcPts val="180"/>
              </a:spcBef>
            </a:pPr>
            <a:r>
              <a:rPr sz="900" b="1" spc="5" dirty="0">
                <a:solidFill>
                  <a:srgbClr val="FFFFFF"/>
                </a:solidFill>
                <a:latin typeface="Graphik Bold"/>
                <a:cs typeface="Graphik Bold"/>
              </a:rPr>
              <a:t>FÖR</a:t>
            </a:r>
            <a:r>
              <a:rPr sz="900" b="1" spc="-35" dirty="0">
                <a:solidFill>
                  <a:srgbClr val="FFFFFF"/>
                </a:solidFill>
                <a:latin typeface="Graphik Bold"/>
                <a:cs typeface="Graphik Bold"/>
              </a:rPr>
              <a:t> </a:t>
            </a:r>
            <a:r>
              <a:rPr sz="900" b="1" spc="10" dirty="0">
                <a:solidFill>
                  <a:srgbClr val="FFFFFF"/>
                </a:solidFill>
                <a:latin typeface="Graphik Bold"/>
                <a:cs typeface="Graphik Bold"/>
              </a:rPr>
              <a:t>KVINNOR</a:t>
            </a:r>
            <a:endParaRPr sz="900" dirty="0">
              <a:latin typeface="Graphik Bold"/>
              <a:cs typeface="Graphik Bold"/>
            </a:endParaRPr>
          </a:p>
        </p:txBody>
      </p:sp>
    </p:spTree>
    <p:extLst>
      <p:ext uri="{BB962C8B-B14F-4D97-AF65-F5344CB8AC3E}">
        <p14:creationId xmlns:p14="http://schemas.microsoft.com/office/powerpoint/2010/main" val="304690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ltLang="sv-SE" sz="3000" u="none" dirty="0"/>
              <a:t>Vår bakgrund:</a:t>
            </a:r>
            <a:br>
              <a:rPr lang="sv-SE" altLang="sv-SE" sz="3600" dirty="0">
                <a:solidFill>
                  <a:srgbClr val="8D1B3D"/>
                </a:solidFill>
              </a:rPr>
            </a:br>
            <a:endParaRPr lang="en-US" dirty="0">
              <a:solidFill>
                <a:srgbClr val="8D1B3D"/>
              </a:solidFill>
            </a:endParaRPr>
          </a:p>
        </p:txBody>
      </p:sp>
      <p:sp>
        <p:nvSpPr>
          <p:cNvPr id="3" name="Text Placeholder 2"/>
          <p:cNvSpPr>
            <a:spLocks noGrp="1"/>
          </p:cNvSpPr>
          <p:nvPr>
            <p:ph type="body" idx="1"/>
          </p:nvPr>
        </p:nvSpPr>
        <p:spPr/>
        <p:txBody>
          <a:bodyPr>
            <a:normAutofit/>
          </a:bodyPr>
          <a:lstStyle/>
          <a:p>
            <a:pPr>
              <a:lnSpc>
                <a:spcPct val="110000"/>
              </a:lnSpc>
              <a:buFont typeface="Lucida Grande"/>
              <a:buChar char="&gt;"/>
            </a:pPr>
            <a:r>
              <a:rPr lang="sv-SE" sz="2000" dirty="0"/>
              <a:t>Har sedan 1982 arbetat i Afghanistan oavsett ockupation, inbördeskrig, talibaner eller nuvarande krig</a:t>
            </a:r>
          </a:p>
          <a:p>
            <a:pPr>
              <a:lnSpc>
                <a:spcPct val="110000"/>
              </a:lnSpc>
              <a:buFont typeface="Lucida Grande"/>
              <a:buChar char="&gt;"/>
            </a:pPr>
            <a:r>
              <a:rPr lang="sv-SE" sz="2000" dirty="0"/>
              <a:t>Religiöst och politiskt oberoende organisation</a:t>
            </a:r>
          </a:p>
        </p:txBody>
      </p:sp>
      <p:sp>
        <p:nvSpPr>
          <p:cNvPr id="4" name="Slide Number Placeholder 3"/>
          <p:cNvSpPr>
            <a:spLocks noGrp="1"/>
          </p:cNvSpPr>
          <p:nvPr>
            <p:ph type="sldNum" sz="quarter" idx="11"/>
          </p:nvPr>
        </p:nvSpPr>
        <p:spPr/>
        <p:txBody>
          <a:bodyPr/>
          <a:lstStyle/>
          <a:p>
            <a:fld id="{C6FCCE61-6C8B-0449-AA28-7DD077BDE8A8}" type="slidenum">
              <a:rPr lang="en-US" smtClean="0"/>
              <a:pPr/>
              <a:t>3</a:t>
            </a:fld>
            <a:endParaRPr lang="en-US" dirty="0"/>
          </a:p>
        </p:txBody>
      </p:sp>
    </p:spTree>
    <p:extLst>
      <p:ext uri="{BB962C8B-B14F-4D97-AF65-F5344CB8AC3E}">
        <p14:creationId xmlns:p14="http://schemas.microsoft.com/office/powerpoint/2010/main" val="3152500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840CF-C520-4347-9779-281ED4C85117}"/>
              </a:ext>
            </a:extLst>
          </p:cNvPr>
          <p:cNvSpPr>
            <a:spLocks noGrp="1"/>
          </p:cNvSpPr>
          <p:nvPr>
            <p:ph type="title"/>
          </p:nvPr>
        </p:nvSpPr>
        <p:spPr>
          <a:xfrm>
            <a:off x="628650" y="592921"/>
            <a:ext cx="7886700" cy="675095"/>
          </a:xfrm>
        </p:spPr>
        <p:txBody>
          <a:bodyPr>
            <a:normAutofit fontScale="90000"/>
          </a:bodyPr>
          <a:lstStyle/>
          <a:p>
            <a:r>
              <a:rPr lang="sv-SE" sz="2400" dirty="0"/>
              <a:t>SAK stöder samhällsstyrning och engagerar medlemmar i samhället för att delta i beslutsfattandet i sina samhällen</a:t>
            </a:r>
            <a:endParaRPr lang="en-SE" sz="2400" dirty="0"/>
          </a:p>
        </p:txBody>
      </p:sp>
      <p:pic>
        <p:nvPicPr>
          <p:cNvPr id="5" name="Bildobjekt 4">
            <a:extLst>
              <a:ext uri="{FF2B5EF4-FFF2-40B4-BE49-F238E27FC236}">
                <a16:creationId xmlns:a16="http://schemas.microsoft.com/office/drawing/2014/main" id="{B84564C7-A022-4FAE-9691-C2547DD3089F}"/>
              </a:ext>
            </a:extLst>
          </p:cNvPr>
          <p:cNvPicPr>
            <a:picLocks noChangeAspect="1"/>
          </p:cNvPicPr>
          <p:nvPr/>
        </p:nvPicPr>
        <p:blipFill>
          <a:blip r:embed="rId3"/>
          <a:stretch>
            <a:fillRect/>
          </a:stretch>
        </p:blipFill>
        <p:spPr>
          <a:xfrm>
            <a:off x="579157" y="1372149"/>
            <a:ext cx="3726414" cy="2484277"/>
          </a:xfrm>
          <a:prstGeom prst="rect">
            <a:avLst/>
          </a:prstGeom>
        </p:spPr>
      </p:pic>
      <p:pic>
        <p:nvPicPr>
          <p:cNvPr id="6" name="Bildobjekt 6">
            <a:extLst>
              <a:ext uri="{FF2B5EF4-FFF2-40B4-BE49-F238E27FC236}">
                <a16:creationId xmlns:a16="http://schemas.microsoft.com/office/drawing/2014/main" id="{31EA66CA-48A9-42DF-8A32-4D2060ADF1D7}"/>
              </a:ext>
            </a:extLst>
          </p:cNvPr>
          <p:cNvPicPr>
            <a:picLocks noChangeAspect="1"/>
          </p:cNvPicPr>
          <p:nvPr/>
        </p:nvPicPr>
        <p:blipFill>
          <a:blip r:embed="rId4"/>
          <a:stretch>
            <a:fillRect/>
          </a:stretch>
        </p:blipFill>
        <p:spPr>
          <a:xfrm>
            <a:off x="4417184" y="1362815"/>
            <a:ext cx="4259273" cy="2487206"/>
          </a:xfrm>
          <a:prstGeom prst="rect">
            <a:avLst/>
          </a:prstGeom>
        </p:spPr>
      </p:pic>
      <p:sp>
        <p:nvSpPr>
          <p:cNvPr id="4" name="TextBox 3">
            <a:extLst>
              <a:ext uri="{FF2B5EF4-FFF2-40B4-BE49-F238E27FC236}">
                <a16:creationId xmlns:a16="http://schemas.microsoft.com/office/drawing/2014/main" id="{5F193637-92DA-44AF-A893-8D360F4368A7}"/>
              </a:ext>
            </a:extLst>
          </p:cNvPr>
          <p:cNvSpPr txBox="1"/>
          <p:nvPr/>
        </p:nvSpPr>
        <p:spPr>
          <a:xfrm>
            <a:off x="4380324" y="3856426"/>
            <a:ext cx="2664296" cy="261610"/>
          </a:xfrm>
          <a:prstGeom prst="rect">
            <a:avLst/>
          </a:prstGeom>
          <a:noFill/>
        </p:spPr>
        <p:txBody>
          <a:bodyPr wrap="square" rtlCol="0">
            <a:spAutoFit/>
          </a:bodyPr>
          <a:lstStyle/>
          <a:p>
            <a:r>
              <a:rPr lang="sv-SE" sz="1100" dirty="0"/>
              <a:t>Foto: Malin Hoelstad</a:t>
            </a:r>
          </a:p>
        </p:txBody>
      </p:sp>
    </p:spTree>
    <p:extLst>
      <p:ext uri="{BB962C8B-B14F-4D97-AF65-F5344CB8AC3E}">
        <p14:creationId xmlns:p14="http://schemas.microsoft.com/office/powerpoint/2010/main" val="1249750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0BCC6D-7163-4F5E-B5A1-AF0DE6C08F7C}"/>
              </a:ext>
            </a:extLst>
          </p:cNvPr>
          <p:cNvSpPr>
            <a:spLocks noGrp="1"/>
          </p:cNvSpPr>
          <p:nvPr>
            <p:ph type="title"/>
          </p:nvPr>
        </p:nvSpPr>
        <p:spPr/>
        <p:txBody>
          <a:bodyPr/>
          <a:lstStyle/>
          <a:p>
            <a:pPr algn="ctr"/>
            <a:r>
              <a:rPr lang="sv-SE" b="1" dirty="0"/>
              <a:t>Vad och var i Afghanistan </a:t>
            </a:r>
          </a:p>
        </p:txBody>
      </p:sp>
      <p:pic>
        <p:nvPicPr>
          <p:cNvPr id="6" name="Content Placeholder 5">
            <a:extLst>
              <a:ext uri="{FF2B5EF4-FFF2-40B4-BE49-F238E27FC236}">
                <a16:creationId xmlns:a16="http://schemas.microsoft.com/office/drawing/2014/main" id="{EC970F8C-654F-47DB-977C-7C635D9698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6388" y="1344726"/>
            <a:ext cx="4391225" cy="3263504"/>
          </a:xfrm>
        </p:spPr>
      </p:pic>
    </p:spTree>
    <p:extLst>
      <p:ext uri="{BB962C8B-B14F-4D97-AF65-F5344CB8AC3E}">
        <p14:creationId xmlns:p14="http://schemas.microsoft.com/office/powerpoint/2010/main" val="3173231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sv-SE" altLang="sv-SE" b="1" dirty="0"/>
              <a:t>Engagemang i Sverige</a:t>
            </a:r>
            <a:endParaRPr lang="en-US" dirty="0"/>
          </a:p>
        </p:txBody>
      </p:sp>
    </p:spTree>
    <p:extLst>
      <p:ext uri="{BB962C8B-B14F-4D97-AF65-F5344CB8AC3E}">
        <p14:creationId xmlns:p14="http://schemas.microsoft.com/office/powerpoint/2010/main" val="1023269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v-SE" altLang="sv-SE" sz="2400" u="none" dirty="0"/>
              <a:t>SAK i Sverige stöds av medlemmar och givare:</a:t>
            </a:r>
            <a:br>
              <a:rPr lang="sv-SE" altLang="sv-SE" sz="3000" u="none" dirty="0"/>
            </a:br>
            <a:br>
              <a:rPr lang="sv-SE" altLang="sv-SE" sz="3600" dirty="0">
                <a:solidFill>
                  <a:srgbClr val="8D1B3D"/>
                </a:solidFill>
              </a:rPr>
            </a:br>
            <a:endParaRPr lang="en-US" dirty="0">
              <a:solidFill>
                <a:srgbClr val="8D1B3D"/>
              </a:solidFill>
            </a:endParaRPr>
          </a:p>
        </p:txBody>
      </p:sp>
      <p:sp>
        <p:nvSpPr>
          <p:cNvPr id="3" name="Text Placeholder 2"/>
          <p:cNvSpPr>
            <a:spLocks noGrp="1"/>
          </p:cNvSpPr>
          <p:nvPr>
            <p:ph type="body" idx="1"/>
          </p:nvPr>
        </p:nvSpPr>
        <p:spPr>
          <a:xfrm>
            <a:off x="467544" y="1625344"/>
            <a:ext cx="3024336" cy="3210829"/>
          </a:xfrm>
        </p:spPr>
        <p:txBody>
          <a:bodyPr>
            <a:normAutofit lnSpcReduction="10000"/>
          </a:bodyPr>
          <a:lstStyle/>
          <a:p>
            <a:r>
              <a:rPr lang="sv-SE" dirty="0"/>
              <a:t>Medlemmar (2919), i 11 lokalföreningar och temanätverk</a:t>
            </a:r>
          </a:p>
          <a:p>
            <a:r>
              <a:rPr lang="sv-SE" dirty="0"/>
              <a:t>Privata givare (över 6000, (medlemmar kan också vara givare)</a:t>
            </a:r>
          </a:p>
          <a:p>
            <a:r>
              <a:rPr lang="sv-SE" dirty="0"/>
              <a:t>5760 anställda i Afghanistan och 22 i Sverige 22 (siffror för 2019)</a:t>
            </a:r>
          </a:p>
          <a:p>
            <a:endParaRPr lang="sv-SE" dirty="0"/>
          </a:p>
          <a:p>
            <a:pPr marL="0" indent="0">
              <a:buNone/>
            </a:pPr>
            <a:endParaRPr lang="sv-SE" dirty="0"/>
          </a:p>
          <a:p>
            <a:pPr marL="0" indent="0">
              <a:buNone/>
            </a:pPr>
            <a:endParaRPr lang="sv-SE" dirty="0"/>
          </a:p>
          <a:p>
            <a:pPr marL="0" indent="0">
              <a:buNone/>
            </a:pPr>
            <a:endParaRPr lang="sv-SE" dirty="0"/>
          </a:p>
        </p:txBody>
      </p:sp>
      <p:sp>
        <p:nvSpPr>
          <p:cNvPr id="4" name="Slide Number Placeholder 3"/>
          <p:cNvSpPr>
            <a:spLocks noGrp="1"/>
          </p:cNvSpPr>
          <p:nvPr>
            <p:ph type="sldNum" sz="quarter" idx="11"/>
          </p:nvPr>
        </p:nvSpPr>
        <p:spPr/>
        <p:txBody>
          <a:bodyPr/>
          <a:lstStyle/>
          <a:p>
            <a:fld id="{C6FCCE61-6C8B-0449-AA28-7DD077BDE8A8}" type="slidenum">
              <a:rPr lang="en-US" smtClean="0"/>
              <a:pPr/>
              <a:t>33</a:t>
            </a:fld>
            <a:endParaRPr lang="en-US" dirty="0"/>
          </a:p>
        </p:txBody>
      </p:sp>
      <p:pic>
        <p:nvPicPr>
          <p:cNvPr id="5" name="Picture 1">
            <a:extLst>
              <a:ext uri="{FF2B5EF4-FFF2-40B4-BE49-F238E27FC236}">
                <a16:creationId xmlns:a16="http://schemas.microsoft.com/office/drawing/2014/main" id="{98F16C0D-CC75-44BB-BAFC-3E3A2C47744F}"/>
              </a:ext>
            </a:extLst>
          </p:cNvPr>
          <p:cNvPicPr>
            <a:picLocks noChangeAspect="1"/>
          </p:cNvPicPr>
          <p:nvPr/>
        </p:nvPicPr>
        <p:blipFill>
          <a:blip r:embed="rId2"/>
          <a:stretch>
            <a:fillRect/>
          </a:stretch>
        </p:blipFill>
        <p:spPr>
          <a:xfrm>
            <a:off x="3555337" y="1419622"/>
            <a:ext cx="5588663" cy="3263504"/>
          </a:xfrm>
          <a:prstGeom prst="rect">
            <a:avLst/>
          </a:prstGeom>
        </p:spPr>
      </p:pic>
    </p:spTree>
    <p:extLst>
      <p:ext uri="{BB962C8B-B14F-4D97-AF65-F5344CB8AC3E}">
        <p14:creationId xmlns:p14="http://schemas.microsoft.com/office/powerpoint/2010/main" val="350545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fill="hold">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Vad gör våra aktiva medlemmar?</a:t>
            </a:r>
            <a:br>
              <a:rPr lang="sv-SE" altLang="sv-SE" sz="3000" u="none" dirty="0"/>
            </a:br>
            <a:br>
              <a:rPr lang="sv-SE" altLang="sv-SE" sz="3600" dirty="0">
                <a:solidFill>
                  <a:srgbClr val="8D1B3D"/>
                </a:solidFill>
              </a:rPr>
            </a:br>
            <a:endParaRPr lang="en-US" dirty="0">
              <a:solidFill>
                <a:srgbClr val="8D1B3D"/>
              </a:solidFill>
            </a:endParaRPr>
          </a:p>
        </p:txBody>
      </p:sp>
      <p:sp>
        <p:nvSpPr>
          <p:cNvPr id="3" name="Text Placeholder 2"/>
          <p:cNvSpPr>
            <a:spLocks noGrp="1"/>
          </p:cNvSpPr>
          <p:nvPr>
            <p:ph type="body" idx="1"/>
          </p:nvPr>
        </p:nvSpPr>
        <p:spPr/>
        <p:txBody>
          <a:bodyPr>
            <a:normAutofit/>
          </a:bodyPr>
          <a:lstStyle/>
          <a:p>
            <a:r>
              <a:rPr lang="sv-SE" dirty="0"/>
              <a:t>Sprider kunskap om Afghanistan</a:t>
            </a:r>
          </a:p>
          <a:p>
            <a:r>
              <a:rPr lang="sv-SE" dirty="0"/>
              <a:t>Informerar om SAKs biståndsverksamhet i Afghanistan genom föreläsningar, seminarier och informationsmöten </a:t>
            </a:r>
          </a:p>
          <a:p>
            <a:r>
              <a:rPr lang="sv-SE" dirty="0"/>
              <a:t>Bildar opinion för att främja solidaritet med Afghanistans folk</a:t>
            </a:r>
          </a:p>
          <a:p>
            <a:r>
              <a:rPr lang="sv-SE" dirty="0"/>
              <a:t>Insamling (samla in pengar genom olika aktiviteter)</a:t>
            </a:r>
          </a:p>
          <a:p>
            <a:r>
              <a:rPr lang="sv-SE" dirty="0"/>
              <a:t>Arrangerar kulturevenemang, </a:t>
            </a:r>
            <a:r>
              <a:rPr lang="sv-SE" dirty="0" err="1"/>
              <a:t>bazarer</a:t>
            </a:r>
            <a:r>
              <a:rPr lang="sv-SE" dirty="0"/>
              <a:t>, julmarknader</a:t>
            </a:r>
          </a:p>
          <a:p>
            <a:r>
              <a:rPr lang="sv-SE" dirty="0"/>
              <a:t>Skriver artiklar och göra intervjuer med lokalmedia</a:t>
            </a:r>
            <a:endParaRPr lang="en-SE" dirty="0"/>
          </a:p>
          <a:p>
            <a:endParaRPr lang="sv-SE" dirty="0"/>
          </a:p>
          <a:p>
            <a:pPr marL="0" indent="0">
              <a:buNone/>
            </a:pPr>
            <a:endParaRPr lang="sv-SE" dirty="0"/>
          </a:p>
          <a:p>
            <a:pPr marL="0" indent="0">
              <a:buNone/>
            </a:pPr>
            <a:endParaRPr lang="sv-SE" dirty="0"/>
          </a:p>
          <a:p>
            <a:pPr marL="0" indent="0">
              <a:buNone/>
            </a:pPr>
            <a:endParaRPr lang="sv-SE" dirty="0"/>
          </a:p>
        </p:txBody>
      </p:sp>
      <p:sp>
        <p:nvSpPr>
          <p:cNvPr id="4" name="Slide Number Placeholder 3"/>
          <p:cNvSpPr>
            <a:spLocks noGrp="1"/>
          </p:cNvSpPr>
          <p:nvPr>
            <p:ph type="sldNum" sz="quarter" idx="11"/>
          </p:nvPr>
        </p:nvSpPr>
        <p:spPr/>
        <p:txBody>
          <a:bodyPr/>
          <a:lstStyle/>
          <a:p>
            <a:fld id="{C6FCCE61-6C8B-0449-AA28-7DD077BDE8A8}" type="slidenum">
              <a:rPr lang="en-US" smtClean="0"/>
              <a:pPr/>
              <a:t>34</a:t>
            </a:fld>
            <a:endParaRPr lang="en-US" dirty="0"/>
          </a:p>
        </p:txBody>
      </p:sp>
    </p:spTree>
    <p:extLst>
      <p:ext uri="{BB962C8B-B14F-4D97-AF65-F5344CB8AC3E}">
        <p14:creationId xmlns:p14="http://schemas.microsoft.com/office/powerpoint/2010/main" val="2305253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6"/>
          <p:cNvGraphicFramePr>
            <a:graphicFrameLocks/>
          </p:cNvGraphicFramePr>
          <p:nvPr>
            <p:extLst>
              <p:ext uri="{D42A27DB-BD31-4B8C-83A1-F6EECF244321}">
                <p14:modId xmlns:p14="http://schemas.microsoft.com/office/powerpoint/2010/main" val="1810985526"/>
              </p:ext>
            </p:extLst>
          </p:nvPr>
        </p:nvGraphicFramePr>
        <p:xfrm>
          <a:off x="2339752" y="699542"/>
          <a:ext cx="4824536" cy="3888427"/>
        </p:xfrm>
        <a:graphic>
          <a:graphicData uri="http://schemas.openxmlformats.org/drawingml/2006/table">
            <a:tbl>
              <a:tblPr firstRow="1" firstCol="1" bandRow="1">
                <a:tableStyleId>{5C22544A-7EE6-4342-B048-85BDC9FD1C3A}</a:tableStyleId>
              </a:tblPr>
              <a:tblGrid>
                <a:gridCol w="2862013">
                  <a:extLst>
                    <a:ext uri="{9D8B030D-6E8A-4147-A177-3AD203B41FA5}">
                      <a16:colId xmlns:a16="http://schemas.microsoft.com/office/drawing/2014/main" val="20000"/>
                    </a:ext>
                  </a:extLst>
                </a:gridCol>
                <a:gridCol w="1962523">
                  <a:extLst>
                    <a:ext uri="{9D8B030D-6E8A-4147-A177-3AD203B41FA5}">
                      <a16:colId xmlns:a16="http://schemas.microsoft.com/office/drawing/2014/main" val="20001"/>
                    </a:ext>
                  </a:extLst>
                </a:gridCol>
              </a:tblGrid>
              <a:tr h="495213">
                <a:tc>
                  <a:txBody>
                    <a:bodyPr/>
                    <a:lstStyle/>
                    <a:p>
                      <a:pPr>
                        <a:lnSpc>
                          <a:spcPct val="115000"/>
                        </a:lnSpc>
                        <a:spcAft>
                          <a:spcPts val="0"/>
                        </a:spcAft>
                      </a:pPr>
                      <a:r>
                        <a:rPr lang="sv-SE" sz="1400">
                          <a:solidFill>
                            <a:schemeClr val="bg1"/>
                          </a:solidFill>
                          <a:effectLst/>
                          <a:latin typeface="Arial" panose="020B0604020202020204" pitchFamily="34" charset="0"/>
                          <a:cs typeface="Arial" panose="020B0604020202020204" pitchFamily="34" charset="0"/>
                        </a:rPr>
                        <a:t>Lokalföreningar</a:t>
                      </a:r>
                      <a:endParaRPr lang="sv-SE" sz="140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nchor="ctr">
                    <a:solidFill>
                      <a:srgbClr val="006EAB"/>
                    </a:solidFill>
                  </a:tcPr>
                </a:tc>
                <a:tc>
                  <a:txBody>
                    <a:bodyPr/>
                    <a:lstStyle/>
                    <a:p>
                      <a:pPr algn="ctr">
                        <a:lnSpc>
                          <a:spcPct val="115000"/>
                        </a:lnSpc>
                        <a:spcAft>
                          <a:spcPts val="0"/>
                        </a:spcAft>
                      </a:pPr>
                      <a:r>
                        <a:rPr lang="sv-SE" sz="1400" dirty="0">
                          <a:solidFill>
                            <a:schemeClr val="bg1"/>
                          </a:solidFill>
                          <a:effectLst/>
                          <a:latin typeface="Arial" panose="020B0604020202020204" pitchFamily="34" charset="0"/>
                          <a:cs typeface="Arial" panose="020B0604020202020204" pitchFamily="34" charset="0"/>
                        </a:rPr>
                        <a:t> </a:t>
                      </a:r>
                      <a:r>
                        <a:rPr lang="sv-SE" sz="1500" dirty="0">
                          <a:solidFill>
                            <a:schemeClr val="bg1"/>
                          </a:solidFill>
                          <a:effectLst/>
                          <a:latin typeface="Arial" panose="020B0604020202020204" pitchFamily="34" charset="0"/>
                          <a:cs typeface="Arial" panose="020B0604020202020204" pitchFamily="34" charset="0"/>
                        </a:rPr>
                        <a:t> </a:t>
                      </a:r>
                      <a:r>
                        <a:rPr lang="sv-SE" sz="1500" b="1" dirty="0">
                          <a:solidFill>
                            <a:schemeClr val="bg1"/>
                          </a:solidFill>
                          <a:effectLst/>
                          <a:latin typeface="Arial" panose="020B0604020202020204" pitchFamily="34" charset="0"/>
                          <a:cs typeface="Arial" panose="020B0604020202020204" pitchFamily="34" charset="0"/>
                        </a:rPr>
                        <a:t>Medlemmar </a:t>
                      </a:r>
                      <a:r>
                        <a:rPr lang="sv-SE" sz="1400" dirty="0">
                          <a:solidFill>
                            <a:schemeClr val="bg1"/>
                          </a:solidFill>
                          <a:effectLst/>
                          <a:latin typeface="Arial" panose="020B0604020202020204" pitchFamily="34" charset="0"/>
                          <a:cs typeface="Arial" panose="020B0604020202020204" pitchFamily="34" charset="0"/>
                        </a:rPr>
                        <a:t>2019</a:t>
                      </a:r>
                      <a:endParaRPr lang="sv-SE" sz="140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nchor="ctr">
                    <a:solidFill>
                      <a:srgbClr val="006EAB"/>
                    </a:solidFill>
                  </a:tcPr>
                </a:tc>
                <a:extLst>
                  <a:ext uri="{0D108BD9-81ED-4DB2-BD59-A6C34878D82A}">
                    <a16:rowId xmlns:a16="http://schemas.microsoft.com/office/drawing/2014/main" val="10000"/>
                  </a:ext>
                </a:extLst>
              </a:tr>
              <a:tr h="207117">
                <a:tc>
                  <a:txBody>
                    <a:bodyPr/>
                    <a:lstStyle/>
                    <a:p>
                      <a:pPr>
                        <a:lnSpc>
                          <a:spcPct val="115000"/>
                        </a:lnSpc>
                        <a:spcAft>
                          <a:spcPts val="0"/>
                        </a:spcAft>
                      </a:pPr>
                      <a:r>
                        <a:rPr lang="sv-SE" sz="1100" dirty="0">
                          <a:solidFill>
                            <a:schemeClr val="bg1"/>
                          </a:solidFill>
                          <a:effectLst/>
                          <a:latin typeface="Arial" panose="020B0604020202020204" pitchFamily="34" charset="0"/>
                          <a:cs typeface="Arial" panose="020B0604020202020204" pitchFamily="34" charset="0"/>
                        </a:rPr>
                        <a:t> </a:t>
                      </a:r>
                      <a:endParaRPr lang="sv-SE" sz="110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tc>
                  <a:txBody>
                    <a:bodyPr/>
                    <a:lstStyle/>
                    <a:p>
                      <a:pPr algn="ctr">
                        <a:lnSpc>
                          <a:spcPct val="115000"/>
                        </a:lnSpc>
                        <a:spcAft>
                          <a:spcPts val="0"/>
                        </a:spcAft>
                      </a:pPr>
                      <a:r>
                        <a:rPr lang="sv-SE" sz="1100" dirty="0">
                          <a:solidFill>
                            <a:schemeClr val="bg1"/>
                          </a:solidFill>
                          <a:effectLst/>
                          <a:latin typeface="Arial" panose="020B0604020202020204" pitchFamily="34" charset="0"/>
                          <a:cs typeface="Arial" panose="020B0604020202020204" pitchFamily="34" charset="0"/>
                        </a:rPr>
                        <a:t> </a:t>
                      </a:r>
                      <a:endParaRPr lang="sv-SE" sz="1100" b="1"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extLst>
                  <a:ext uri="{0D108BD9-81ED-4DB2-BD59-A6C34878D82A}">
                    <a16:rowId xmlns:a16="http://schemas.microsoft.com/office/drawing/2014/main" val="10001"/>
                  </a:ext>
                </a:extLst>
              </a:tr>
              <a:tr h="247270">
                <a:tc>
                  <a:txBody>
                    <a:bodyPr/>
                    <a:lstStyle/>
                    <a:p>
                      <a:pPr>
                        <a:lnSpc>
                          <a:spcPct val="115000"/>
                        </a:lnSpc>
                        <a:spcAft>
                          <a:spcPts val="0"/>
                        </a:spcAft>
                      </a:pPr>
                      <a:r>
                        <a:rPr lang="sv-SE" sz="1400" dirty="0">
                          <a:solidFill>
                            <a:schemeClr val="bg1"/>
                          </a:solidFill>
                          <a:effectLst/>
                          <a:latin typeface="Arial" panose="020B0604020202020204" pitchFamily="34" charset="0"/>
                          <a:cs typeface="Arial" panose="020B0604020202020204" pitchFamily="34" charset="0"/>
                        </a:rPr>
                        <a:t>SAK total</a:t>
                      </a:r>
                      <a:endParaRPr lang="sv-SE" sz="140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tc>
                  <a:txBody>
                    <a:bodyPr/>
                    <a:lstStyle/>
                    <a:p>
                      <a:pPr algn="ctr">
                        <a:lnSpc>
                          <a:spcPct val="115000"/>
                        </a:lnSpc>
                        <a:spcAft>
                          <a:spcPts val="0"/>
                        </a:spcAft>
                      </a:pPr>
                      <a:r>
                        <a:rPr lang="sv-SE" sz="1400" b="1" dirty="0">
                          <a:solidFill>
                            <a:schemeClr val="bg1"/>
                          </a:solidFill>
                          <a:effectLst/>
                          <a:latin typeface="Arial" panose="020B0604020202020204" pitchFamily="34" charset="0"/>
                          <a:cs typeface="Arial" panose="020B0604020202020204" pitchFamily="34" charset="0"/>
                        </a:rPr>
                        <a:t>2919</a:t>
                      </a:r>
                      <a:endParaRPr lang="sv-SE" sz="1400" b="1"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extLst>
                  <a:ext uri="{0D108BD9-81ED-4DB2-BD59-A6C34878D82A}">
                    <a16:rowId xmlns:a16="http://schemas.microsoft.com/office/drawing/2014/main" val="10002"/>
                  </a:ext>
                </a:extLst>
              </a:tr>
              <a:tr h="247270">
                <a:tc>
                  <a:txBody>
                    <a:bodyPr/>
                    <a:lstStyle/>
                    <a:p>
                      <a:pPr>
                        <a:lnSpc>
                          <a:spcPct val="115000"/>
                        </a:lnSpc>
                        <a:spcAft>
                          <a:spcPts val="0"/>
                        </a:spcAft>
                      </a:pPr>
                      <a:r>
                        <a:rPr lang="sv-SE" sz="1400" b="0" dirty="0">
                          <a:solidFill>
                            <a:schemeClr val="bg1"/>
                          </a:solidFill>
                          <a:effectLst/>
                          <a:latin typeface="Arial" panose="020B0604020202020204" pitchFamily="34" charset="0"/>
                          <a:cs typeface="Arial" panose="020B0604020202020204" pitchFamily="34" charset="0"/>
                        </a:rPr>
                        <a:t>Göteborg</a:t>
                      </a:r>
                      <a:endParaRPr lang="sv-SE" sz="1400" b="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tc>
                  <a:txBody>
                    <a:bodyPr/>
                    <a:lstStyle/>
                    <a:p>
                      <a:pPr algn="ctr">
                        <a:lnSpc>
                          <a:spcPct val="115000"/>
                        </a:lnSpc>
                        <a:spcAft>
                          <a:spcPts val="0"/>
                        </a:spcAft>
                      </a:pPr>
                      <a:r>
                        <a:rPr lang="sv-SE" sz="1400" dirty="0">
                          <a:solidFill>
                            <a:schemeClr val="bg1"/>
                          </a:solidFill>
                          <a:effectLst/>
                          <a:latin typeface="Arial" panose="020B0604020202020204" pitchFamily="34" charset="0"/>
                          <a:ea typeface="Calibri"/>
                          <a:cs typeface="Arial" panose="020B0604020202020204" pitchFamily="34" charset="0"/>
                        </a:rPr>
                        <a:t>528</a:t>
                      </a:r>
                    </a:p>
                  </a:txBody>
                  <a:tcPr marL="30753" marR="30753" marT="0" marB="0">
                    <a:solidFill>
                      <a:srgbClr val="006EAB"/>
                    </a:solidFill>
                  </a:tcPr>
                </a:tc>
                <a:extLst>
                  <a:ext uri="{0D108BD9-81ED-4DB2-BD59-A6C34878D82A}">
                    <a16:rowId xmlns:a16="http://schemas.microsoft.com/office/drawing/2014/main" val="10003"/>
                  </a:ext>
                </a:extLst>
              </a:tr>
              <a:tr h="247270">
                <a:tc>
                  <a:txBody>
                    <a:bodyPr/>
                    <a:lstStyle/>
                    <a:p>
                      <a:pPr>
                        <a:lnSpc>
                          <a:spcPct val="115000"/>
                        </a:lnSpc>
                        <a:spcAft>
                          <a:spcPts val="0"/>
                        </a:spcAft>
                      </a:pPr>
                      <a:r>
                        <a:rPr lang="sv-SE" sz="1400" b="0" dirty="0">
                          <a:solidFill>
                            <a:schemeClr val="bg1"/>
                          </a:solidFill>
                          <a:effectLst/>
                          <a:latin typeface="Arial" panose="020B0604020202020204" pitchFamily="34" charset="0"/>
                          <a:cs typeface="Arial" panose="020B0604020202020204" pitchFamily="34" charset="0"/>
                        </a:rPr>
                        <a:t>Lund</a:t>
                      </a:r>
                      <a:endParaRPr lang="sv-SE" sz="1400" b="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tc>
                  <a:txBody>
                    <a:bodyPr/>
                    <a:lstStyle/>
                    <a:p>
                      <a:pPr algn="ctr">
                        <a:lnSpc>
                          <a:spcPct val="115000"/>
                        </a:lnSpc>
                        <a:spcAft>
                          <a:spcPts val="0"/>
                        </a:spcAft>
                      </a:pPr>
                      <a:r>
                        <a:rPr lang="sv-SE" sz="1400" dirty="0">
                          <a:solidFill>
                            <a:schemeClr val="bg1"/>
                          </a:solidFill>
                          <a:effectLst/>
                          <a:latin typeface="Arial" panose="020B0604020202020204" pitchFamily="34" charset="0"/>
                          <a:ea typeface="Calibri"/>
                          <a:cs typeface="Arial" panose="020B0604020202020204" pitchFamily="34" charset="0"/>
                        </a:rPr>
                        <a:t>284</a:t>
                      </a:r>
                    </a:p>
                  </a:txBody>
                  <a:tcPr marL="30753" marR="30753" marT="0" marB="0">
                    <a:solidFill>
                      <a:srgbClr val="006EAB"/>
                    </a:solidFill>
                  </a:tcPr>
                </a:tc>
                <a:extLst>
                  <a:ext uri="{0D108BD9-81ED-4DB2-BD59-A6C34878D82A}">
                    <a16:rowId xmlns:a16="http://schemas.microsoft.com/office/drawing/2014/main" val="10005"/>
                  </a:ext>
                </a:extLst>
              </a:tr>
              <a:tr h="247270">
                <a:tc>
                  <a:txBody>
                    <a:bodyPr/>
                    <a:lstStyle/>
                    <a:p>
                      <a:pPr>
                        <a:lnSpc>
                          <a:spcPct val="115000"/>
                        </a:lnSpc>
                        <a:spcAft>
                          <a:spcPts val="0"/>
                        </a:spcAft>
                      </a:pPr>
                      <a:r>
                        <a:rPr lang="sv-SE" sz="1400" b="0" dirty="0">
                          <a:solidFill>
                            <a:schemeClr val="bg1"/>
                          </a:solidFill>
                          <a:effectLst/>
                          <a:latin typeface="Arial" panose="020B0604020202020204" pitchFamily="34" charset="0"/>
                          <a:cs typeface="Arial" panose="020B0604020202020204" pitchFamily="34" charset="0"/>
                        </a:rPr>
                        <a:t>Malmö</a:t>
                      </a:r>
                      <a:endParaRPr lang="sv-SE" sz="1400" b="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tc>
                  <a:txBody>
                    <a:bodyPr/>
                    <a:lstStyle/>
                    <a:p>
                      <a:pPr algn="ctr">
                        <a:lnSpc>
                          <a:spcPct val="115000"/>
                        </a:lnSpc>
                        <a:spcAft>
                          <a:spcPts val="0"/>
                        </a:spcAft>
                      </a:pPr>
                      <a:r>
                        <a:rPr lang="sv-SE" sz="1400" dirty="0">
                          <a:solidFill>
                            <a:schemeClr val="bg1"/>
                          </a:solidFill>
                          <a:effectLst/>
                          <a:latin typeface="Arial" panose="020B0604020202020204" pitchFamily="34" charset="0"/>
                          <a:ea typeface="Calibri"/>
                          <a:cs typeface="Arial" panose="020B0604020202020204" pitchFamily="34" charset="0"/>
                        </a:rPr>
                        <a:t>194</a:t>
                      </a:r>
                    </a:p>
                  </a:txBody>
                  <a:tcPr marL="30753" marR="30753" marT="0" marB="0">
                    <a:solidFill>
                      <a:srgbClr val="006EAB"/>
                    </a:solidFill>
                  </a:tcPr>
                </a:tc>
                <a:extLst>
                  <a:ext uri="{0D108BD9-81ED-4DB2-BD59-A6C34878D82A}">
                    <a16:rowId xmlns:a16="http://schemas.microsoft.com/office/drawing/2014/main" val="10006"/>
                  </a:ext>
                </a:extLst>
              </a:tr>
              <a:tr h="247270">
                <a:tc>
                  <a:txBody>
                    <a:bodyPr/>
                    <a:lstStyle/>
                    <a:p>
                      <a:pPr>
                        <a:lnSpc>
                          <a:spcPct val="115000"/>
                        </a:lnSpc>
                        <a:spcAft>
                          <a:spcPts val="0"/>
                        </a:spcAft>
                      </a:pPr>
                      <a:r>
                        <a:rPr lang="sv-SE" sz="1400" b="0" dirty="0">
                          <a:solidFill>
                            <a:schemeClr val="bg1"/>
                          </a:solidFill>
                          <a:effectLst/>
                          <a:latin typeface="Arial" panose="020B0604020202020204" pitchFamily="34" charset="0"/>
                          <a:cs typeface="Arial" panose="020B0604020202020204" pitchFamily="34" charset="0"/>
                        </a:rPr>
                        <a:t>Skellefteå</a:t>
                      </a:r>
                      <a:endParaRPr lang="sv-SE" sz="1400" b="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tc>
                  <a:txBody>
                    <a:bodyPr/>
                    <a:lstStyle/>
                    <a:p>
                      <a:pPr algn="ctr">
                        <a:lnSpc>
                          <a:spcPct val="115000"/>
                        </a:lnSpc>
                        <a:spcAft>
                          <a:spcPts val="0"/>
                        </a:spcAft>
                      </a:pPr>
                      <a:r>
                        <a:rPr lang="sv-SE" sz="1400" dirty="0">
                          <a:solidFill>
                            <a:schemeClr val="bg1"/>
                          </a:solidFill>
                          <a:effectLst/>
                          <a:latin typeface="Arial" panose="020B0604020202020204" pitchFamily="34" charset="0"/>
                          <a:cs typeface="Arial" panose="020B0604020202020204" pitchFamily="34" charset="0"/>
                        </a:rPr>
                        <a:t>119</a:t>
                      </a:r>
                      <a:endParaRPr lang="sv-SE" sz="140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extLst>
                  <a:ext uri="{0D108BD9-81ED-4DB2-BD59-A6C34878D82A}">
                    <a16:rowId xmlns:a16="http://schemas.microsoft.com/office/drawing/2014/main" val="10007"/>
                  </a:ext>
                </a:extLst>
              </a:tr>
              <a:tr h="218857">
                <a:tc>
                  <a:txBody>
                    <a:bodyPr/>
                    <a:lstStyle/>
                    <a:p>
                      <a:pPr algn="l">
                        <a:lnSpc>
                          <a:spcPct val="100000"/>
                        </a:lnSpc>
                        <a:spcAft>
                          <a:spcPts val="0"/>
                        </a:spcAft>
                      </a:pPr>
                      <a:r>
                        <a:rPr lang="sv-SE" sz="1400" b="0" dirty="0">
                          <a:solidFill>
                            <a:schemeClr val="bg1"/>
                          </a:solidFill>
                          <a:effectLst/>
                          <a:latin typeface="Arial" panose="020B0604020202020204" pitchFamily="34" charset="0"/>
                          <a:cs typeface="Arial" panose="020B0604020202020204" pitchFamily="34" charset="0"/>
                        </a:rPr>
                        <a:t>Skövde Skaraborg</a:t>
                      </a:r>
                    </a:p>
                  </a:txBody>
                  <a:tcPr marL="30753" marR="30753" marT="0" marB="0">
                    <a:solidFill>
                      <a:srgbClr val="006EAB"/>
                    </a:solidFill>
                  </a:tcPr>
                </a:tc>
                <a:tc>
                  <a:txBody>
                    <a:bodyPr/>
                    <a:lstStyle/>
                    <a:p>
                      <a:pPr algn="ctr">
                        <a:lnSpc>
                          <a:spcPct val="100000"/>
                        </a:lnSpc>
                        <a:spcAft>
                          <a:spcPts val="0"/>
                        </a:spcAft>
                      </a:pPr>
                      <a:r>
                        <a:rPr lang="sv-SE" sz="1400" dirty="0">
                          <a:solidFill>
                            <a:schemeClr val="bg1"/>
                          </a:solidFill>
                          <a:effectLst/>
                          <a:latin typeface="Arial" panose="020B0604020202020204" pitchFamily="34" charset="0"/>
                          <a:ea typeface="Calibri"/>
                          <a:cs typeface="Arial" panose="020B0604020202020204" pitchFamily="34" charset="0"/>
                        </a:rPr>
                        <a:t>221</a:t>
                      </a:r>
                    </a:p>
                  </a:txBody>
                  <a:tcPr marL="30753" marR="30753" marT="0" marB="0">
                    <a:solidFill>
                      <a:srgbClr val="006EAB"/>
                    </a:solidFill>
                  </a:tcPr>
                </a:tc>
                <a:extLst>
                  <a:ext uri="{0D108BD9-81ED-4DB2-BD59-A6C34878D82A}">
                    <a16:rowId xmlns:a16="http://schemas.microsoft.com/office/drawing/2014/main" val="10008"/>
                  </a:ext>
                </a:extLst>
              </a:tr>
              <a:tr h="247270">
                <a:tc>
                  <a:txBody>
                    <a:bodyPr/>
                    <a:lstStyle/>
                    <a:p>
                      <a:pPr>
                        <a:lnSpc>
                          <a:spcPct val="115000"/>
                        </a:lnSpc>
                        <a:spcAft>
                          <a:spcPts val="0"/>
                        </a:spcAft>
                      </a:pPr>
                      <a:r>
                        <a:rPr lang="sv-SE" sz="1400" b="0" dirty="0">
                          <a:solidFill>
                            <a:schemeClr val="bg1"/>
                          </a:solidFill>
                          <a:effectLst/>
                          <a:latin typeface="Arial" panose="020B0604020202020204" pitchFamily="34" charset="0"/>
                          <a:cs typeface="Arial" panose="020B0604020202020204" pitchFamily="34" charset="0"/>
                        </a:rPr>
                        <a:t>Stockholm</a:t>
                      </a:r>
                      <a:endParaRPr lang="sv-SE" sz="1400" b="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tc>
                  <a:txBody>
                    <a:bodyPr/>
                    <a:lstStyle/>
                    <a:p>
                      <a:pPr algn="ctr">
                        <a:lnSpc>
                          <a:spcPct val="115000"/>
                        </a:lnSpc>
                        <a:spcAft>
                          <a:spcPts val="0"/>
                        </a:spcAft>
                      </a:pPr>
                      <a:r>
                        <a:rPr lang="sv-SE" sz="1400" dirty="0">
                          <a:solidFill>
                            <a:schemeClr val="bg1"/>
                          </a:solidFill>
                          <a:effectLst/>
                          <a:latin typeface="Arial" panose="020B0604020202020204" pitchFamily="34" charset="0"/>
                          <a:ea typeface="Calibri"/>
                          <a:cs typeface="Arial" panose="020B0604020202020204" pitchFamily="34" charset="0"/>
                        </a:rPr>
                        <a:t>941</a:t>
                      </a:r>
                    </a:p>
                  </a:txBody>
                  <a:tcPr marL="30753" marR="30753" marT="0" marB="0">
                    <a:solidFill>
                      <a:srgbClr val="006EAB"/>
                    </a:solidFill>
                  </a:tcPr>
                </a:tc>
                <a:extLst>
                  <a:ext uri="{0D108BD9-81ED-4DB2-BD59-A6C34878D82A}">
                    <a16:rowId xmlns:a16="http://schemas.microsoft.com/office/drawing/2014/main" val="10009"/>
                  </a:ext>
                </a:extLst>
              </a:tr>
              <a:tr h="247270">
                <a:tc>
                  <a:txBody>
                    <a:bodyPr/>
                    <a:lstStyle/>
                    <a:p>
                      <a:pPr>
                        <a:lnSpc>
                          <a:spcPct val="115000"/>
                        </a:lnSpc>
                        <a:spcAft>
                          <a:spcPts val="0"/>
                        </a:spcAft>
                      </a:pPr>
                      <a:r>
                        <a:rPr lang="sv-SE" sz="1400" b="0" dirty="0">
                          <a:solidFill>
                            <a:schemeClr val="bg1"/>
                          </a:solidFill>
                          <a:effectLst/>
                          <a:latin typeface="Arial" panose="020B0604020202020204" pitchFamily="34" charset="0"/>
                          <a:cs typeface="Arial" panose="020B0604020202020204" pitchFamily="34" charset="0"/>
                        </a:rPr>
                        <a:t>Sundsvall</a:t>
                      </a:r>
                      <a:endParaRPr lang="sv-SE" sz="1400" b="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tc>
                  <a:txBody>
                    <a:bodyPr/>
                    <a:lstStyle/>
                    <a:p>
                      <a:pPr algn="ctr">
                        <a:lnSpc>
                          <a:spcPct val="115000"/>
                        </a:lnSpc>
                        <a:spcAft>
                          <a:spcPts val="0"/>
                        </a:spcAft>
                      </a:pPr>
                      <a:r>
                        <a:rPr lang="sv-SE" sz="1400" dirty="0">
                          <a:solidFill>
                            <a:schemeClr val="bg1"/>
                          </a:solidFill>
                          <a:effectLst/>
                          <a:latin typeface="Arial" panose="020B0604020202020204" pitchFamily="34" charset="0"/>
                          <a:ea typeface="Calibri"/>
                          <a:cs typeface="Arial" panose="020B0604020202020204" pitchFamily="34" charset="0"/>
                        </a:rPr>
                        <a:t>75</a:t>
                      </a:r>
                    </a:p>
                  </a:txBody>
                  <a:tcPr marL="30753" marR="30753" marT="0" marB="0">
                    <a:solidFill>
                      <a:srgbClr val="006EAB"/>
                    </a:solidFill>
                  </a:tcPr>
                </a:tc>
                <a:extLst>
                  <a:ext uri="{0D108BD9-81ED-4DB2-BD59-A6C34878D82A}">
                    <a16:rowId xmlns:a16="http://schemas.microsoft.com/office/drawing/2014/main" val="10010"/>
                  </a:ext>
                </a:extLst>
              </a:tr>
              <a:tr h="247270">
                <a:tc>
                  <a:txBody>
                    <a:bodyPr/>
                    <a:lstStyle/>
                    <a:p>
                      <a:pPr>
                        <a:lnSpc>
                          <a:spcPct val="115000"/>
                        </a:lnSpc>
                        <a:spcAft>
                          <a:spcPts val="0"/>
                        </a:spcAft>
                      </a:pPr>
                      <a:r>
                        <a:rPr lang="sv-SE" sz="1400" b="0" dirty="0">
                          <a:solidFill>
                            <a:schemeClr val="bg1"/>
                          </a:solidFill>
                          <a:effectLst/>
                          <a:latin typeface="Arial" panose="020B0604020202020204" pitchFamily="34" charset="0"/>
                          <a:cs typeface="Arial" panose="020B0604020202020204" pitchFamily="34" charset="0"/>
                        </a:rPr>
                        <a:t>Södertälje</a:t>
                      </a:r>
                      <a:endParaRPr lang="sv-SE" sz="1400" b="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tc>
                  <a:txBody>
                    <a:bodyPr/>
                    <a:lstStyle/>
                    <a:p>
                      <a:pPr algn="ctr">
                        <a:lnSpc>
                          <a:spcPct val="115000"/>
                        </a:lnSpc>
                        <a:spcAft>
                          <a:spcPts val="0"/>
                        </a:spcAft>
                      </a:pPr>
                      <a:r>
                        <a:rPr lang="sv-SE" sz="1400" dirty="0">
                          <a:solidFill>
                            <a:schemeClr val="bg1"/>
                          </a:solidFill>
                          <a:effectLst/>
                          <a:latin typeface="Arial" panose="020B0604020202020204" pitchFamily="34" charset="0"/>
                          <a:cs typeface="Arial" panose="020B0604020202020204" pitchFamily="34" charset="0"/>
                        </a:rPr>
                        <a:t>183</a:t>
                      </a:r>
                      <a:endParaRPr lang="sv-SE" sz="140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extLst>
                  <a:ext uri="{0D108BD9-81ED-4DB2-BD59-A6C34878D82A}">
                    <a16:rowId xmlns:a16="http://schemas.microsoft.com/office/drawing/2014/main" val="10011"/>
                  </a:ext>
                </a:extLst>
              </a:tr>
              <a:tr h="247270">
                <a:tc>
                  <a:txBody>
                    <a:bodyPr/>
                    <a:lstStyle/>
                    <a:p>
                      <a:pPr>
                        <a:lnSpc>
                          <a:spcPct val="115000"/>
                        </a:lnSpc>
                        <a:spcAft>
                          <a:spcPts val="0"/>
                        </a:spcAft>
                      </a:pPr>
                      <a:r>
                        <a:rPr lang="sv-SE" sz="1400" b="0" dirty="0">
                          <a:solidFill>
                            <a:schemeClr val="bg1"/>
                          </a:solidFill>
                          <a:effectLst/>
                          <a:latin typeface="Arial" panose="020B0604020202020204" pitchFamily="34" charset="0"/>
                          <a:cs typeface="Arial" panose="020B0604020202020204" pitchFamily="34" charset="0"/>
                        </a:rPr>
                        <a:t>Uppsala</a:t>
                      </a:r>
                      <a:endParaRPr lang="sv-SE" sz="1400" b="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tc>
                  <a:txBody>
                    <a:bodyPr/>
                    <a:lstStyle/>
                    <a:p>
                      <a:pPr algn="ctr">
                        <a:lnSpc>
                          <a:spcPct val="115000"/>
                        </a:lnSpc>
                        <a:spcAft>
                          <a:spcPts val="0"/>
                        </a:spcAft>
                      </a:pPr>
                      <a:r>
                        <a:rPr lang="sv-SE" sz="1400" dirty="0">
                          <a:solidFill>
                            <a:schemeClr val="bg1"/>
                          </a:solidFill>
                          <a:effectLst/>
                          <a:latin typeface="Arial" panose="020B0604020202020204" pitchFamily="34" charset="0"/>
                          <a:ea typeface="+mn-ea"/>
                          <a:cs typeface="Arial" panose="020B0604020202020204" pitchFamily="34" charset="0"/>
                        </a:rPr>
                        <a:t>254</a:t>
                      </a:r>
                      <a:endParaRPr lang="sv-SE" sz="140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extLst>
                  <a:ext uri="{0D108BD9-81ED-4DB2-BD59-A6C34878D82A}">
                    <a16:rowId xmlns:a16="http://schemas.microsoft.com/office/drawing/2014/main" val="10012"/>
                  </a:ext>
                </a:extLst>
              </a:tr>
              <a:tr h="247270">
                <a:tc>
                  <a:txBody>
                    <a:bodyPr/>
                    <a:lstStyle/>
                    <a:p>
                      <a:pPr>
                        <a:lnSpc>
                          <a:spcPct val="115000"/>
                        </a:lnSpc>
                        <a:spcAft>
                          <a:spcPts val="0"/>
                        </a:spcAft>
                      </a:pPr>
                      <a:r>
                        <a:rPr lang="sv-SE" sz="1400" b="0" dirty="0">
                          <a:solidFill>
                            <a:schemeClr val="bg1"/>
                          </a:solidFill>
                          <a:effectLst/>
                          <a:latin typeface="Arial" panose="020B0604020202020204" pitchFamily="34" charset="0"/>
                          <a:cs typeface="Arial" panose="020B0604020202020204" pitchFamily="34" charset="0"/>
                        </a:rPr>
                        <a:t>Vänersborg</a:t>
                      </a:r>
                      <a:endParaRPr lang="sv-SE" sz="1400" b="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tc>
                  <a:txBody>
                    <a:bodyPr/>
                    <a:lstStyle/>
                    <a:p>
                      <a:pPr algn="ctr">
                        <a:lnSpc>
                          <a:spcPct val="115000"/>
                        </a:lnSpc>
                        <a:spcAft>
                          <a:spcPts val="0"/>
                        </a:spcAft>
                      </a:pPr>
                      <a:r>
                        <a:rPr lang="sv-SE" sz="1400" dirty="0">
                          <a:solidFill>
                            <a:schemeClr val="bg1"/>
                          </a:solidFill>
                          <a:effectLst/>
                          <a:latin typeface="Arial" panose="020B0604020202020204" pitchFamily="34" charset="0"/>
                          <a:cs typeface="Arial" panose="020B0604020202020204" pitchFamily="34" charset="0"/>
                        </a:rPr>
                        <a:t>146</a:t>
                      </a:r>
                      <a:endParaRPr lang="sv-SE" sz="140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extLst>
                  <a:ext uri="{0D108BD9-81ED-4DB2-BD59-A6C34878D82A}">
                    <a16:rowId xmlns:a16="http://schemas.microsoft.com/office/drawing/2014/main" val="10013"/>
                  </a:ext>
                </a:extLst>
              </a:tr>
              <a:tr h="247270">
                <a:tc>
                  <a:txBody>
                    <a:bodyPr/>
                    <a:lstStyle/>
                    <a:p>
                      <a:pPr>
                        <a:lnSpc>
                          <a:spcPct val="115000"/>
                        </a:lnSpc>
                        <a:spcAft>
                          <a:spcPts val="0"/>
                        </a:spcAft>
                      </a:pPr>
                      <a:r>
                        <a:rPr lang="sv-SE" sz="1400" b="0" dirty="0">
                          <a:solidFill>
                            <a:schemeClr val="bg1"/>
                          </a:solidFill>
                          <a:effectLst/>
                          <a:latin typeface="Arial" panose="020B0604020202020204" pitchFamily="34" charset="0"/>
                          <a:cs typeface="Arial" panose="020B0604020202020204" pitchFamily="34" charset="0"/>
                        </a:rPr>
                        <a:t>Växjö Småland</a:t>
                      </a:r>
                      <a:endParaRPr lang="sv-SE" sz="1400" b="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tc>
                  <a:txBody>
                    <a:bodyPr/>
                    <a:lstStyle/>
                    <a:p>
                      <a:pPr algn="ctr">
                        <a:lnSpc>
                          <a:spcPct val="115000"/>
                        </a:lnSpc>
                        <a:spcAft>
                          <a:spcPts val="0"/>
                        </a:spcAft>
                      </a:pPr>
                      <a:r>
                        <a:rPr lang="sv-SE" sz="1400" dirty="0">
                          <a:solidFill>
                            <a:schemeClr val="bg1"/>
                          </a:solidFill>
                          <a:effectLst/>
                          <a:latin typeface="Arial" panose="020B0604020202020204" pitchFamily="34" charset="0"/>
                          <a:cs typeface="Arial" panose="020B0604020202020204" pitchFamily="34" charset="0"/>
                        </a:rPr>
                        <a:t>122</a:t>
                      </a:r>
                      <a:endParaRPr lang="sv-SE" sz="140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extLst>
                  <a:ext uri="{0D108BD9-81ED-4DB2-BD59-A6C34878D82A}">
                    <a16:rowId xmlns:a16="http://schemas.microsoft.com/office/drawing/2014/main" val="10014"/>
                  </a:ext>
                </a:extLst>
              </a:tr>
              <a:tr h="247270">
                <a:tc>
                  <a:txBody>
                    <a:bodyPr/>
                    <a:lstStyle/>
                    <a:p>
                      <a:pPr>
                        <a:lnSpc>
                          <a:spcPct val="115000"/>
                        </a:lnSpc>
                        <a:spcAft>
                          <a:spcPts val="0"/>
                        </a:spcAft>
                      </a:pPr>
                      <a:endParaRPr lang="sv-SE" sz="1400" b="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tc>
                  <a:txBody>
                    <a:bodyPr/>
                    <a:lstStyle/>
                    <a:p>
                      <a:pPr algn="ctr">
                        <a:lnSpc>
                          <a:spcPct val="115000"/>
                        </a:lnSpc>
                        <a:spcAft>
                          <a:spcPts val="0"/>
                        </a:spcAft>
                      </a:pPr>
                      <a:endParaRPr lang="sv-SE" sz="1400" dirty="0">
                        <a:solidFill>
                          <a:schemeClr val="bg1"/>
                        </a:solidFill>
                        <a:effectLst/>
                        <a:latin typeface="Arial" panose="020B0604020202020204" pitchFamily="34" charset="0"/>
                        <a:ea typeface="Calibri"/>
                        <a:cs typeface="Arial" panose="020B0604020202020204" pitchFamily="34" charset="0"/>
                      </a:endParaRPr>
                    </a:p>
                  </a:txBody>
                  <a:tcPr marL="30753" marR="30753" marT="0" marB="0">
                    <a:solidFill>
                      <a:srgbClr val="006EAB"/>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932177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9C2AD9-A15B-46D9-B31A-521B08B29FEB}"/>
              </a:ext>
            </a:extLst>
          </p:cNvPr>
          <p:cNvSpPr>
            <a:spLocks noGrp="1"/>
          </p:cNvSpPr>
          <p:nvPr>
            <p:ph sz="half" idx="1"/>
          </p:nvPr>
        </p:nvSpPr>
        <p:spPr>
          <a:xfrm>
            <a:off x="323528" y="1563638"/>
            <a:ext cx="4824536" cy="2613864"/>
          </a:xfrm>
        </p:spPr>
        <p:txBody>
          <a:bodyPr/>
          <a:lstStyle/>
          <a:p>
            <a:pPr marL="0" indent="0" algn="ctr">
              <a:buNone/>
            </a:pPr>
            <a:r>
              <a:rPr lang="sv-SE" b="1" dirty="0"/>
              <a:t>Bli medlem</a:t>
            </a:r>
          </a:p>
          <a:p>
            <a:pPr marL="0" indent="0" algn="ctr">
              <a:buNone/>
            </a:pPr>
            <a:r>
              <a:rPr lang="sv-SE" dirty="0" err="1"/>
              <a:t>Swisha</a:t>
            </a:r>
            <a:r>
              <a:rPr lang="sv-SE" dirty="0"/>
              <a:t> till </a:t>
            </a:r>
            <a:r>
              <a:rPr lang="sv-SE" i="1" dirty="0"/>
              <a:t>900 78 08</a:t>
            </a:r>
            <a:br>
              <a:rPr lang="sv-SE" dirty="0"/>
            </a:br>
            <a:r>
              <a:rPr lang="sv-SE" dirty="0"/>
              <a:t>Avgiften är 280 kr för vuxen</a:t>
            </a:r>
          </a:p>
          <a:p>
            <a:pPr marL="0" indent="0" algn="ctr">
              <a:buNone/>
            </a:pPr>
            <a:r>
              <a:rPr lang="sv-SE" dirty="0"/>
              <a:t>120 kr för dig under 25 år eller studerande</a:t>
            </a:r>
            <a:br>
              <a:rPr lang="sv-SE" dirty="0"/>
            </a:br>
            <a:r>
              <a:rPr lang="sv-SE" dirty="0"/>
              <a:t>Skriv </a:t>
            </a:r>
            <a:r>
              <a:rPr lang="sv-SE" i="1" dirty="0"/>
              <a:t>"medlem" </a:t>
            </a:r>
            <a:r>
              <a:rPr lang="sv-SE" dirty="0"/>
              <a:t>och </a:t>
            </a:r>
            <a:r>
              <a:rPr lang="sv-SE" i="1" dirty="0"/>
              <a:t>Ditt namn </a:t>
            </a:r>
            <a:r>
              <a:rPr lang="sv-SE" dirty="0"/>
              <a:t>i meddelandefältet </a:t>
            </a:r>
          </a:p>
          <a:p>
            <a:endParaRPr lang="sv-SE" dirty="0"/>
          </a:p>
        </p:txBody>
      </p:sp>
      <p:sp>
        <p:nvSpPr>
          <p:cNvPr id="3" name="Content Placeholder 2">
            <a:extLst>
              <a:ext uri="{FF2B5EF4-FFF2-40B4-BE49-F238E27FC236}">
                <a16:creationId xmlns:a16="http://schemas.microsoft.com/office/drawing/2014/main" id="{9BA825A7-E4B7-448A-9344-347AEF905D45}"/>
              </a:ext>
            </a:extLst>
          </p:cNvPr>
          <p:cNvSpPr>
            <a:spLocks noGrp="1"/>
          </p:cNvSpPr>
          <p:nvPr>
            <p:ph sz="half" idx="2"/>
          </p:nvPr>
        </p:nvSpPr>
        <p:spPr>
          <a:xfrm>
            <a:off x="5652120" y="1563639"/>
            <a:ext cx="2823932" cy="2546320"/>
          </a:xfrm>
        </p:spPr>
        <p:txBody>
          <a:bodyPr/>
          <a:lstStyle/>
          <a:p>
            <a:pPr marL="0" indent="0" algn="ctr">
              <a:buNone/>
            </a:pPr>
            <a:r>
              <a:rPr lang="sv-SE" b="1" dirty="0"/>
              <a:t>Ge en gåva nu!</a:t>
            </a:r>
          </a:p>
          <a:p>
            <a:pPr marL="0" indent="0" algn="ctr">
              <a:buNone/>
            </a:pPr>
            <a:r>
              <a:rPr lang="sv-SE" dirty="0" err="1"/>
              <a:t>Swisha</a:t>
            </a:r>
            <a:r>
              <a:rPr lang="sv-SE" dirty="0"/>
              <a:t> valfritt belopp till nummer </a:t>
            </a:r>
            <a:r>
              <a:rPr lang="sv-SE" i="1" dirty="0"/>
              <a:t>900 78 08</a:t>
            </a:r>
          </a:p>
          <a:p>
            <a:pPr marL="0" indent="0" algn="ctr">
              <a:buNone/>
            </a:pPr>
            <a:r>
              <a:rPr lang="sv-SE" dirty="0"/>
              <a:t>eller gå in på</a:t>
            </a:r>
          </a:p>
          <a:p>
            <a:pPr marL="0" indent="0" algn="ctr">
              <a:buNone/>
            </a:pPr>
            <a:r>
              <a:rPr lang="sv-SE" i="1" dirty="0"/>
              <a:t>sak.se/stod-oss</a:t>
            </a:r>
          </a:p>
          <a:p>
            <a:endParaRPr lang="sv-SE" dirty="0"/>
          </a:p>
        </p:txBody>
      </p:sp>
      <p:sp>
        <p:nvSpPr>
          <p:cNvPr id="4" name="Slide Number Placeholder 3">
            <a:extLst>
              <a:ext uri="{FF2B5EF4-FFF2-40B4-BE49-F238E27FC236}">
                <a16:creationId xmlns:a16="http://schemas.microsoft.com/office/drawing/2014/main" id="{75148D70-E128-4C92-8E87-9AB6ACB81E69}"/>
              </a:ext>
            </a:extLst>
          </p:cNvPr>
          <p:cNvSpPr>
            <a:spLocks noGrp="1"/>
          </p:cNvSpPr>
          <p:nvPr>
            <p:ph type="sldNum" sz="quarter" idx="11"/>
          </p:nvPr>
        </p:nvSpPr>
        <p:spPr/>
        <p:txBody>
          <a:bodyPr/>
          <a:lstStyle/>
          <a:p>
            <a:fld id="{C6FCCE61-6C8B-0449-AA28-7DD077BDE8A8}" type="slidenum">
              <a:rPr lang="en-US" smtClean="0"/>
              <a:pPr/>
              <a:t>36</a:t>
            </a:fld>
            <a:endParaRPr lang="en-US" dirty="0"/>
          </a:p>
        </p:txBody>
      </p:sp>
      <p:sp>
        <p:nvSpPr>
          <p:cNvPr id="5" name="Title 4">
            <a:extLst>
              <a:ext uri="{FF2B5EF4-FFF2-40B4-BE49-F238E27FC236}">
                <a16:creationId xmlns:a16="http://schemas.microsoft.com/office/drawing/2014/main" id="{625ED99A-4007-4D5A-BFB7-D6D5D86C0C59}"/>
              </a:ext>
            </a:extLst>
          </p:cNvPr>
          <p:cNvSpPr>
            <a:spLocks noGrp="1"/>
          </p:cNvSpPr>
          <p:nvPr>
            <p:ph type="title"/>
          </p:nvPr>
        </p:nvSpPr>
        <p:spPr/>
        <p:txBody>
          <a:bodyPr/>
          <a:lstStyle/>
          <a:p>
            <a:pPr algn="ctr"/>
            <a:r>
              <a:rPr lang="sv-SE" sz="2400" dirty="0">
                <a:latin typeface="Graphik Regular" panose="020B0503030202060203" pitchFamily="34" charset="0"/>
              </a:rPr>
              <a:t>Vi är ingenting utan våra medlemmar och givare!</a:t>
            </a:r>
            <a:br>
              <a:rPr lang="sv-SE" dirty="0">
                <a:latin typeface="Graphik Regular" panose="020B0503030202060203" pitchFamily="34" charset="0"/>
              </a:rPr>
            </a:br>
            <a:endParaRPr lang="sv-SE" dirty="0"/>
          </a:p>
        </p:txBody>
      </p:sp>
      <p:sp>
        <p:nvSpPr>
          <p:cNvPr id="6" name="Rectangle 5">
            <a:extLst>
              <a:ext uri="{FF2B5EF4-FFF2-40B4-BE49-F238E27FC236}">
                <a16:creationId xmlns:a16="http://schemas.microsoft.com/office/drawing/2014/main" id="{DF306391-AF36-4251-BA42-9EF9700F24AB}"/>
              </a:ext>
            </a:extLst>
          </p:cNvPr>
          <p:cNvSpPr/>
          <p:nvPr/>
        </p:nvSpPr>
        <p:spPr>
          <a:xfrm>
            <a:off x="4342098" y="3939902"/>
            <a:ext cx="1280800" cy="707886"/>
          </a:xfrm>
          <a:prstGeom prst="rect">
            <a:avLst/>
          </a:prstGeom>
        </p:spPr>
        <p:txBody>
          <a:bodyPr wrap="none">
            <a:spAutoFit/>
          </a:bodyPr>
          <a:lstStyle/>
          <a:p>
            <a:pPr algn="ctr"/>
            <a:r>
              <a:rPr lang="sv-SE" sz="4000" b="1" dirty="0">
                <a:solidFill>
                  <a:srgbClr val="006983"/>
                </a:solidFill>
              </a:rPr>
              <a:t>Tack!</a:t>
            </a:r>
          </a:p>
        </p:txBody>
      </p:sp>
    </p:spTree>
    <p:extLst>
      <p:ext uri="{BB962C8B-B14F-4D97-AF65-F5344CB8AC3E}">
        <p14:creationId xmlns:p14="http://schemas.microsoft.com/office/powerpoint/2010/main" val="3216944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ltLang="sv-SE" sz="3000" u="none" dirty="0"/>
              <a:t>Vår bakgrund:</a:t>
            </a:r>
            <a:br>
              <a:rPr lang="sv-SE" altLang="sv-SE" sz="3600" dirty="0">
                <a:solidFill>
                  <a:srgbClr val="8D1B3D"/>
                </a:solidFill>
              </a:rPr>
            </a:br>
            <a:endParaRPr lang="en-US" dirty="0">
              <a:solidFill>
                <a:srgbClr val="8D1B3D"/>
              </a:solidFill>
            </a:endParaRPr>
          </a:p>
        </p:txBody>
      </p:sp>
      <p:sp>
        <p:nvSpPr>
          <p:cNvPr id="3" name="Text Placeholder 2"/>
          <p:cNvSpPr>
            <a:spLocks noGrp="1"/>
          </p:cNvSpPr>
          <p:nvPr>
            <p:ph type="body" idx="1"/>
          </p:nvPr>
        </p:nvSpPr>
        <p:spPr/>
        <p:txBody>
          <a:bodyPr>
            <a:normAutofit/>
          </a:bodyPr>
          <a:lstStyle/>
          <a:p>
            <a:pPr marL="12700" marR="243840">
              <a:lnSpc>
                <a:spcPct val="100000"/>
              </a:lnSpc>
              <a:spcBef>
                <a:spcPts val="1440"/>
              </a:spcBef>
            </a:pPr>
            <a:r>
              <a:rPr lang="sv-SE" spc="-15" dirty="0"/>
              <a:t>SAK </a:t>
            </a:r>
            <a:r>
              <a:rPr lang="sv-SE" spc="-10" dirty="0"/>
              <a:t>är </a:t>
            </a:r>
            <a:r>
              <a:rPr lang="sv-SE" spc="-5" dirty="0"/>
              <a:t>en </a:t>
            </a:r>
            <a:r>
              <a:rPr lang="sv-SE" spc="-15" dirty="0"/>
              <a:t>medlemsbaserad </a:t>
            </a:r>
            <a:r>
              <a:rPr lang="sv-SE" spc="-10" dirty="0"/>
              <a:t>bistånds- och </a:t>
            </a:r>
            <a:r>
              <a:rPr lang="sv-SE" spc="-15" dirty="0"/>
              <a:t>solidaritets-  </a:t>
            </a:r>
            <a:r>
              <a:rPr lang="sv-SE" spc="-20" dirty="0"/>
              <a:t>organisation </a:t>
            </a:r>
            <a:r>
              <a:rPr lang="sv-SE" spc="-5" dirty="0"/>
              <a:t>som </a:t>
            </a:r>
            <a:r>
              <a:rPr lang="sv-SE" spc="-15" dirty="0"/>
              <a:t>arbetar rättighetsbaserat. </a:t>
            </a:r>
          </a:p>
          <a:p>
            <a:pPr marL="12700" marR="243840">
              <a:lnSpc>
                <a:spcPct val="100000"/>
              </a:lnSpc>
              <a:spcBef>
                <a:spcPts val="1440"/>
              </a:spcBef>
            </a:pPr>
            <a:r>
              <a:rPr lang="sv-SE" spc="-5" dirty="0"/>
              <a:t>Vi </a:t>
            </a:r>
            <a:r>
              <a:rPr lang="sv-SE" spc="-20" dirty="0"/>
              <a:t>driver </a:t>
            </a:r>
            <a:r>
              <a:rPr lang="sv-SE" spc="-15" dirty="0"/>
              <a:t>opinion </a:t>
            </a:r>
            <a:r>
              <a:rPr lang="sv-SE" spc="-10" dirty="0"/>
              <a:t>och </a:t>
            </a:r>
            <a:r>
              <a:rPr lang="sv-SE" spc="-15" dirty="0"/>
              <a:t>samlar in </a:t>
            </a:r>
            <a:r>
              <a:rPr lang="sv-SE" spc="-10" dirty="0"/>
              <a:t>pengar </a:t>
            </a:r>
            <a:r>
              <a:rPr lang="sv-SE" spc="-20" dirty="0"/>
              <a:t>till vår verksamhet </a:t>
            </a:r>
            <a:r>
              <a:rPr lang="sv-SE" spc="-15" dirty="0"/>
              <a:t>för  </a:t>
            </a:r>
            <a:r>
              <a:rPr lang="sv-SE" spc="-20" dirty="0"/>
              <a:t>människor </a:t>
            </a:r>
            <a:r>
              <a:rPr lang="sv-SE" dirty="0"/>
              <a:t>i </a:t>
            </a:r>
            <a:r>
              <a:rPr lang="sv-SE" spc="-20" dirty="0"/>
              <a:t>Afghanistan. </a:t>
            </a:r>
          </a:p>
          <a:p>
            <a:pPr marL="12700" marR="243840">
              <a:lnSpc>
                <a:spcPct val="100000"/>
              </a:lnSpc>
              <a:spcBef>
                <a:spcPts val="1440"/>
              </a:spcBef>
            </a:pPr>
            <a:r>
              <a:rPr lang="sv-SE" spc="-5" dirty="0"/>
              <a:t>Vi </a:t>
            </a:r>
            <a:r>
              <a:rPr lang="sv-SE" spc="-15" dirty="0"/>
              <a:t>arbetar för </a:t>
            </a:r>
            <a:r>
              <a:rPr lang="sv-SE" spc="-10" dirty="0"/>
              <a:t>och </a:t>
            </a:r>
            <a:r>
              <a:rPr lang="sv-SE" spc="-5" dirty="0"/>
              <a:t>med de mest </a:t>
            </a:r>
            <a:r>
              <a:rPr lang="sv-SE" spc="-10" dirty="0"/>
              <a:t>utsatta </a:t>
            </a:r>
            <a:r>
              <a:rPr lang="sv-SE" spc="-5" dirty="0"/>
              <a:t>på </a:t>
            </a:r>
            <a:r>
              <a:rPr lang="sv-SE" spc="-10" dirty="0"/>
              <a:t>den </a:t>
            </a:r>
            <a:r>
              <a:rPr lang="sv-SE" spc="-20" dirty="0"/>
              <a:t>afghanska landsbygden </a:t>
            </a:r>
            <a:r>
              <a:rPr lang="sv-SE" dirty="0"/>
              <a:t>– </a:t>
            </a:r>
            <a:r>
              <a:rPr lang="sv-SE" spc="-25" dirty="0"/>
              <a:t>kvinnor,  </a:t>
            </a:r>
            <a:r>
              <a:rPr lang="sv-SE" spc="-40" dirty="0"/>
              <a:t>flickor, pojkar, </a:t>
            </a:r>
            <a:r>
              <a:rPr lang="sv-SE" spc="-20" dirty="0"/>
              <a:t>personer </a:t>
            </a:r>
            <a:r>
              <a:rPr lang="sv-SE" spc="-15" dirty="0"/>
              <a:t>med </a:t>
            </a:r>
            <a:r>
              <a:rPr lang="sv-SE" spc="-30" dirty="0"/>
              <a:t>funktionsnedsättning</a:t>
            </a:r>
            <a:r>
              <a:rPr lang="sv-SE" spc="-20" dirty="0"/>
              <a:t> </a:t>
            </a:r>
            <a:r>
              <a:rPr lang="sv-SE" spc="-25" dirty="0"/>
              <a:t>samt </a:t>
            </a:r>
            <a:r>
              <a:rPr lang="sv-SE" spc="-20" dirty="0"/>
              <a:t>människor </a:t>
            </a:r>
            <a:r>
              <a:rPr lang="sv-SE" spc="-5" dirty="0"/>
              <a:t>som </a:t>
            </a:r>
            <a:r>
              <a:rPr lang="sv-SE" spc="-15" dirty="0"/>
              <a:t>befinner sig </a:t>
            </a:r>
            <a:r>
              <a:rPr lang="sv-SE" spc="-5" dirty="0"/>
              <a:t>på </a:t>
            </a:r>
            <a:r>
              <a:rPr lang="sv-SE" spc="-10" dirty="0"/>
              <a:t>flykt </a:t>
            </a:r>
            <a:r>
              <a:rPr lang="sv-SE" spc="-15" dirty="0"/>
              <a:t>eller </a:t>
            </a:r>
            <a:r>
              <a:rPr lang="sv-SE" spc="-10" dirty="0"/>
              <a:t>har </a:t>
            </a:r>
            <a:r>
              <a:rPr lang="sv-SE" spc="-20" dirty="0"/>
              <a:t>återvänt från  grannländerna. </a:t>
            </a:r>
          </a:p>
        </p:txBody>
      </p:sp>
      <p:sp>
        <p:nvSpPr>
          <p:cNvPr id="4" name="Slide Number Placeholder 3"/>
          <p:cNvSpPr>
            <a:spLocks noGrp="1"/>
          </p:cNvSpPr>
          <p:nvPr>
            <p:ph type="sldNum" sz="quarter" idx="11"/>
          </p:nvPr>
        </p:nvSpPr>
        <p:spPr/>
        <p:txBody>
          <a:bodyPr/>
          <a:lstStyle/>
          <a:p>
            <a:fld id="{C6FCCE61-6C8B-0449-AA28-7DD077BDE8A8}" type="slidenum">
              <a:rPr lang="en-US" smtClean="0"/>
              <a:pPr/>
              <a:t>4</a:t>
            </a:fld>
            <a:endParaRPr lang="en-US" dirty="0"/>
          </a:p>
        </p:txBody>
      </p:sp>
    </p:spTree>
    <p:extLst>
      <p:ext uri="{BB962C8B-B14F-4D97-AF65-F5344CB8AC3E}">
        <p14:creationId xmlns:p14="http://schemas.microsoft.com/office/powerpoint/2010/main" val="4112044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721A179B-D53E-4FB9-BD28-30E982D298EF}"/>
              </a:ext>
            </a:extLst>
          </p:cNvPr>
          <p:cNvPicPr>
            <a:picLocks noGrp="1" noChangeAspect="1"/>
          </p:cNvPicPr>
          <p:nvPr>
            <p:ph idx="1"/>
          </p:nvPr>
        </p:nvPicPr>
        <p:blipFill>
          <a:blip r:embed="rId2"/>
          <a:stretch>
            <a:fillRect/>
          </a:stretch>
        </p:blipFill>
        <p:spPr>
          <a:xfrm>
            <a:off x="1242676" y="482599"/>
            <a:ext cx="6658646" cy="4178300"/>
          </a:xfrm>
          <a:prstGeom prst="rect">
            <a:avLst/>
          </a:prstGeom>
        </p:spPr>
      </p:pic>
      <p:sp>
        <p:nvSpPr>
          <p:cNvPr id="3" name="Slide Number Placeholder 2">
            <a:extLst>
              <a:ext uri="{FF2B5EF4-FFF2-40B4-BE49-F238E27FC236}">
                <a16:creationId xmlns:a16="http://schemas.microsoft.com/office/drawing/2014/main" id="{19671F1B-2746-4528-B175-42504274FD0C}"/>
              </a:ext>
            </a:extLst>
          </p:cNvPr>
          <p:cNvSpPr>
            <a:spLocks noGrp="1"/>
          </p:cNvSpPr>
          <p:nvPr>
            <p:ph type="sldNum" sz="quarter" idx="11"/>
          </p:nvPr>
        </p:nvSpPr>
        <p:spPr>
          <a:xfrm>
            <a:off x="6457950" y="4767262"/>
            <a:ext cx="2057400" cy="273844"/>
          </a:xfrm>
        </p:spPr>
        <p:txBody>
          <a:bodyPr vert="horz" lIns="91440" tIns="45720" rIns="91440" bIns="45720" rtlCol="0" anchor="ctr">
            <a:normAutofit/>
          </a:bodyPr>
          <a:lstStyle/>
          <a:p>
            <a:pPr defTabSz="914400">
              <a:lnSpc>
                <a:spcPct val="90000"/>
              </a:lnSpc>
              <a:spcAft>
                <a:spcPts val="600"/>
              </a:spcAft>
            </a:pPr>
            <a:fld id="{C6FCCE61-6C8B-0449-AA28-7DD077BDE8A8}" type="slidenum">
              <a:rPr lang="en-US" sz="1200" smtClean="0">
                <a:solidFill>
                  <a:schemeClr val="tx1">
                    <a:tint val="75000"/>
                  </a:schemeClr>
                </a:solidFill>
                <a:latin typeface="+mn-lt"/>
                <a:cs typeface="+mn-cs"/>
              </a:rPr>
              <a:pPr defTabSz="914400">
                <a:lnSpc>
                  <a:spcPct val="90000"/>
                </a:lnSpc>
                <a:spcAft>
                  <a:spcPts val="600"/>
                </a:spcAft>
              </a:pPr>
              <a:t>5</a:t>
            </a:fld>
            <a:endParaRPr lang="en-US" sz="1200">
              <a:solidFill>
                <a:schemeClr val="tx1">
                  <a:tint val="75000"/>
                </a:schemeClr>
              </a:solidFill>
              <a:latin typeface="+mn-lt"/>
              <a:cs typeface="+mn-cs"/>
            </a:endParaRPr>
          </a:p>
        </p:txBody>
      </p:sp>
    </p:spTree>
    <p:extLst>
      <p:ext uri="{BB962C8B-B14F-4D97-AF65-F5344CB8AC3E}">
        <p14:creationId xmlns:p14="http://schemas.microsoft.com/office/powerpoint/2010/main" val="4078755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map&#10;&#10;Description automatically generated">
            <a:extLst>
              <a:ext uri="{FF2B5EF4-FFF2-40B4-BE49-F238E27FC236}">
                <a16:creationId xmlns:a16="http://schemas.microsoft.com/office/drawing/2014/main" id="{60CB46AC-6799-4DFA-9BEB-179091A5BB55}"/>
              </a:ext>
            </a:extLst>
          </p:cNvPr>
          <p:cNvPicPr>
            <a:picLocks noGrp="1" noChangeAspect="1"/>
          </p:cNvPicPr>
          <p:nvPr>
            <p:ph idx="1"/>
          </p:nvPr>
        </p:nvPicPr>
        <p:blipFill>
          <a:blip r:embed="rId2"/>
          <a:stretch>
            <a:fillRect/>
          </a:stretch>
        </p:blipFill>
        <p:spPr>
          <a:xfrm>
            <a:off x="1476962" y="482599"/>
            <a:ext cx="6190075" cy="4178300"/>
          </a:xfrm>
          <a:prstGeom prst="rect">
            <a:avLst/>
          </a:prstGeom>
        </p:spPr>
      </p:pic>
      <p:sp>
        <p:nvSpPr>
          <p:cNvPr id="3" name="Slide Number Placeholder 2">
            <a:extLst>
              <a:ext uri="{FF2B5EF4-FFF2-40B4-BE49-F238E27FC236}">
                <a16:creationId xmlns:a16="http://schemas.microsoft.com/office/drawing/2014/main" id="{0AC1864D-656D-4643-825D-EC59BB279CA6}"/>
              </a:ext>
            </a:extLst>
          </p:cNvPr>
          <p:cNvSpPr>
            <a:spLocks noGrp="1"/>
          </p:cNvSpPr>
          <p:nvPr>
            <p:ph type="sldNum" sz="quarter" idx="11"/>
          </p:nvPr>
        </p:nvSpPr>
        <p:spPr>
          <a:xfrm>
            <a:off x="6457950" y="4767262"/>
            <a:ext cx="2057400" cy="273844"/>
          </a:xfrm>
        </p:spPr>
        <p:txBody>
          <a:bodyPr vert="horz" lIns="91440" tIns="45720" rIns="91440" bIns="45720" rtlCol="0" anchor="ctr">
            <a:normAutofit/>
          </a:bodyPr>
          <a:lstStyle/>
          <a:p>
            <a:pPr defTabSz="914400">
              <a:lnSpc>
                <a:spcPct val="90000"/>
              </a:lnSpc>
              <a:spcAft>
                <a:spcPts val="600"/>
              </a:spcAft>
            </a:pPr>
            <a:fld id="{C6FCCE61-6C8B-0449-AA28-7DD077BDE8A8}" type="slidenum">
              <a:rPr lang="en-US" sz="1200" smtClean="0">
                <a:solidFill>
                  <a:schemeClr val="tx1">
                    <a:tint val="75000"/>
                  </a:schemeClr>
                </a:solidFill>
                <a:latin typeface="+mn-lt"/>
                <a:cs typeface="+mn-cs"/>
              </a:rPr>
              <a:pPr defTabSz="914400">
                <a:lnSpc>
                  <a:spcPct val="90000"/>
                </a:lnSpc>
                <a:spcAft>
                  <a:spcPts val="600"/>
                </a:spcAft>
              </a:pPr>
              <a:t>6</a:t>
            </a:fld>
            <a:endParaRPr lang="en-US" sz="1200">
              <a:solidFill>
                <a:schemeClr val="tx1">
                  <a:tint val="75000"/>
                </a:schemeClr>
              </a:solidFill>
              <a:latin typeface="+mn-lt"/>
              <a:cs typeface="+mn-cs"/>
            </a:endParaRPr>
          </a:p>
        </p:txBody>
      </p:sp>
    </p:spTree>
    <p:extLst>
      <p:ext uri="{BB962C8B-B14F-4D97-AF65-F5344CB8AC3E}">
        <p14:creationId xmlns:p14="http://schemas.microsoft.com/office/powerpoint/2010/main" val="1784611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953" cy="5143500"/>
          </a:xfrm>
          <a:custGeom>
            <a:avLst/>
            <a:gdLst/>
            <a:ahLst/>
            <a:cxnLst/>
            <a:rect l="l" t="t" r="r" b="b"/>
            <a:pathLst>
              <a:path w="12193270" h="6858000">
                <a:moveTo>
                  <a:pt x="0" y="6858000"/>
                </a:moveTo>
                <a:lnTo>
                  <a:pt x="12193206" y="6858000"/>
                </a:lnTo>
                <a:lnTo>
                  <a:pt x="12193206" y="0"/>
                </a:lnTo>
                <a:lnTo>
                  <a:pt x="0" y="0"/>
                </a:lnTo>
                <a:lnTo>
                  <a:pt x="0" y="6858000"/>
                </a:lnTo>
                <a:close/>
              </a:path>
            </a:pathLst>
          </a:custGeom>
          <a:solidFill>
            <a:srgbClr val="D8ECDC"/>
          </a:solidFill>
        </p:spPr>
        <p:txBody>
          <a:bodyPr wrap="square" lIns="0" tIns="0" rIns="0" bIns="0" rtlCol="0"/>
          <a:lstStyle/>
          <a:p>
            <a:endParaRPr sz="1350"/>
          </a:p>
        </p:txBody>
      </p:sp>
      <p:sp>
        <p:nvSpPr>
          <p:cNvPr id="3" name="object 3"/>
          <p:cNvSpPr txBox="1"/>
          <p:nvPr/>
        </p:nvSpPr>
        <p:spPr>
          <a:xfrm>
            <a:off x="746475" y="424003"/>
            <a:ext cx="661988" cy="171201"/>
          </a:xfrm>
          <a:prstGeom prst="rect">
            <a:avLst/>
          </a:prstGeom>
        </p:spPr>
        <p:txBody>
          <a:bodyPr vert="horz" wrap="square" lIns="0" tIns="9525" rIns="0" bIns="0" rtlCol="0">
            <a:spAutoFit/>
          </a:bodyPr>
          <a:lstStyle/>
          <a:p>
            <a:pPr marL="9525">
              <a:spcBef>
                <a:spcPts val="75"/>
              </a:spcBef>
            </a:pPr>
            <a:r>
              <a:rPr sz="1050" b="1" spc="-19" dirty="0">
                <a:solidFill>
                  <a:srgbClr val="00667D"/>
                </a:solidFill>
                <a:latin typeface="Graphik Bold"/>
                <a:cs typeface="Graphik Bold"/>
              </a:rPr>
              <a:t>Vår</a:t>
            </a:r>
            <a:r>
              <a:rPr sz="1050" b="1" spc="-45" dirty="0">
                <a:solidFill>
                  <a:srgbClr val="00667D"/>
                </a:solidFill>
                <a:latin typeface="Graphik Bold"/>
                <a:cs typeface="Graphik Bold"/>
              </a:rPr>
              <a:t> </a:t>
            </a:r>
            <a:r>
              <a:rPr sz="1050" b="1" spc="-4" dirty="0">
                <a:solidFill>
                  <a:srgbClr val="00667D"/>
                </a:solidFill>
                <a:latin typeface="Graphik Bold"/>
                <a:cs typeface="Graphik Bold"/>
              </a:rPr>
              <a:t>vision</a:t>
            </a:r>
            <a:endParaRPr sz="1050">
              <a:latin typeface="Graphik Bold"/>
              <a:cs typeface="Graphik Bold"/>
            </a:endParaRPr>
          </a:p>
        </p:txBody>
      </p:sp>
      <p:sp>
        <p:nvSpPr>
          <p:cNvPr id="4" name="object 4"/>
          <p:cNvSpPr txBox="1">
            <a:spLocks noGrp="1"/>
          </p:cNvSpPr>
          <p:nvPr>
            <p:ph type="title"/>
          </p:nvPr>
        </p:nvSpPr>
        <p:spPr>
          <a:xfrm>
            <a:off x="746475" y="832664"/>
            <a:ext cx="3693795" cy="840615"/>
          </a:xfrm>
          <a:prstGeom prst="rect">
            <a:avLst/>
          </a:prstGeom>
        </p:spPr>
        <p:txBody>
          <a:bodyPr vert="horz" wrap="square" lIns="0" tIns="9525" rIns="0" bIns="0" rtlCol="0" anchor="t">
            <a:spAutoFit/>
          </a:bodyPr>
          <a:lstStyle/>
          <a:p>
            <a:pPr marL="9525" marR="3810">
              <a:spcBef>
                <a:spcPts val="75"/>
              </a:spcBef>
            </a:pPr>
            <a:r>
              <a:rPr sz="1350" spc="-8" dirty="0"/>
              <a:t>Ett Afghanistan </a:t>
            </a:r>
            <a:r>
              <a:rPr sz="1350" spc="-15" dirty="0"/>
              <a:t>fritt </a:t>
            </a:r>
            <a:r>
              <a:rPr sz="1350" spc="-11" dirty="0"/>
              <a:t>från </a:t>
            </a:r>
            <a:r>
              <a:rPr sz="1350" spc="-8" dirty="0"/>
              <a:t>fattigdom, </a:t>
            </a:r>
            <a:r>
              <a:rPr sz="1350" spc="-11" dirty="0"/>
              <a:t>våld </a:t>
            </a:r>
            <a:r>
              <a:rPr sz="1350" spc="-4" dirty="0"/>
              <a:t>och  </a:t>
            </a:r>
            <a:r>
              <a:rPr sz="1350" spc="-8" dirty="0"/>
              <a:t>diskriminering. </a:t>
            </a:r>
            <a:r>
              <a:rPr sz="1350" dirty="0"/>
              <a:t>Där </a:t>
            </a:r>
            <a:r>
              <a:rPr sz="1350" spc="-4" dirty="0"/>
              <a:t>mänskliga </a:t>
            </a:r>
            <a:r>
              <a:rPr sz="1350" spc="-8" dirty="0"/>
              <a:t>rättigheter  </a:t>
            </a:r>
            <a:r>
              <a:rPr sz="1350" spc="-4" dirty="0"/>
              <a:t>respekteras och </a:t>
            </a:r>
            <a:r>
              <a:rPr sz="1350" spc="-8" dirty="0"/>
              <a:t>alla </a:t>
            </a:r>
            <a:r>
              <a:rPr sz="1350" spc="-15" dirty="0"/>
              <a:t>lever </a:t>
            </a:r>
            <a:r>
              <a:rPr sz="1350" dirty="0"/>
              <a:t>i </a:t>
            </a:r>
            <a:r>
              <a:rPr sz="1350" spc="-8" dirty="0"/>
              <a:t>värdighet, </a:t>
            </a:r>
            <a:r>
              <a:rPr sz="1350" dirty="0"/>
              <a:t>med  </a:t>
            </a:r>
            <a:r>
              <a:rPr sz="1350" spc="-11" dirty="0"/>
              <a:t>lika </a:t>
            </a:r>
            <a:r>
              <a:rPr sz="1350" spc="-8" dirty="0"/>
              <a:t>möjligheter </a:t>
            </a:r>
            <a:r>
              <a:rPr sz="1350" spc="-4" dirty="0"/>
              <a:t>och </a:t>
            </a:r>
            <a:r>
              <a:rPr sz="1350" dirty="0"/>
              <a:t>i </a:t>
            </a:r>
            <a:r>
              <a:rPr sz="1350" spc="-4" dirty="0"/>
              <a:t>social</a:t>
            </a:r>
            <a:r>
              <a:rPr sz="1350" spc="19" dirty="0"/>
              <a:t> </a:t>
            </a:r>
            <a:r>
              <a:rPr sz="1350" spc="-8" dirty="0"/>
              <a:t>rättvisa.</a:t>
            </a:r>
            <a:endParaRPr sz="1350"/>
          </a:p>
        </p:txBody>
      </p:sp>
      <p:sp>
        <p:nvSpPr>
          <p:cNvPr id="5" name="object 5"/>
          <p:cNvSpPr txBox="1"/>
          <p:nvPr/>
        </p:nvSpPr>
        <p:spPr>
          <a:xfrm>
            <a:off x="746475" y="1889024"/>
            <a:ext cx="3721894" cy="1762085"/>
          </a:xfrm>
          <a:prstGeom prst="rect">
            <a:avLst/>
          </a:prstGeom>
        </p:spPr>
        <p:txBody>
          <a:bodyPr vert="horz" wrap="square" lIns="0" tIns="9525" rIns="0" bIns="0" rtlCol="0">
            <a:spAutoFit/>
          </a:bodyPr>
          <a:lstStyle/>
          <a:p>
            <a:pPr marL="9525">
              <a:spcBef>
                <a:spcPts val="75"/>
              </a:spcBef>
            </a:pPr>
            <a:r>
              <a:rPr sz="1050" b="1" spc="-15" dirty="0">
                <a:solidFill>
                  <a:srgbClr val="00667D"/>
                </a:solidFill>
                <a:latin typeface="Graphik Bold"/>
                <a:cs typeface="Graphik Bold"/>
              </a:rPr>
              <a:t>Vårt</a:t>
            </a:r>
            <a:r>
              <a:rPr sz="1050" b="1" spc="-4" dirty="0">
                <a:solidFill>
                  <a:srgbClr val="00667D"/>
                </a:solidFill>
                <a:latin typeface="Graphik Bold"/>
                <a:cs typeface="Graphik Bold"/>
              </a:rPr>
              <a:t> uppdrag</a:t>
            </a:r>
            <a:endParaRPr sz="1050" dirty="0">
              <a:latin typeface="Graphik Bold"/>
              <a:cs typeface="Graphik Bold"/>
            </a:endParaRPr>
          </a:p>
          <a:p>
            <a:pPr>
              <a:spcBef>
                <a:spcPts val="15"/>
              </a:spcBef>
            </a:pPr>
            <a:endParaRPr sz="1688" dirty="0">
              <a:latin typeface="Times New Roman"/>
              <a:cs typeface="Times New Roman"/>
            </a:endParaRPr>
          </a:p>
          <a:p>
            <a:pPr marL="9525" marR="129540"/>
            <a:r>
              <a:rPr sz="1350" b="1" spc="4" dirty="0">
                <a:solidFill>
                  <a:srgbClr val="00667D"/>
                </a:solidFill>
                <a:latin typeface="Graphik Bold"/>
                <a:cs typeface="Graphik Bold"/>
              </a:rPr>
              <a:t>Ge </a:t>
            </a:r>
            <a:r>
              <a:rPr sz="1350" b="1" spc="-8" dirty="0">
                <a:solidFill>
                  <a:srgbClr val="00667D"/>
                </a:solidFill>
                <a:latin typeface="Graphik Bold"/>
                <a:cs typeface="Graphik Bold"/>
              </a:rPr>
              <a:t>människor </a:t>
            </a:r>
            <a:r>
              <a:rPr sz="1350" b="1" dirty="0">
                <a:solidFill>
                  <a:srgbClr val="00667D"/>
                </a:solidFill>
                <a:latin typeface="Graphik Bold"/>
                <a:cs typeface="Graphik Bold"/>
              </a:rPr>
              <a:t>makt </a:t>
            </a:r>
            <a:r>
              <a:rPr sz="1350" b="1" spc="-19" dirty="0">
                <a:solidFill>
                  <a:srgbClr val="00667D"/>
                </a:solidFill>
                <a:latin typeface="Graphik Bold"/>
                <a:cs typeface="Graphik Bold"/>
              </a:rPr>
              <a:t>över </a:t>
            </a:r>
            <a:r>
              <a:rPr sz="1350" b="1" spc="-4" dirty="0">
                <a:solidFill>
                  <a:srgbClr val="00667D"/>
                </a:solidFill>
                <a:latin typeface="Graphik Bold"/>
                <a:cs typeface="Graphik Bold"/>
              </a:rPr>
              <a:t>sin </a:t>
            </a:r>
            <a:r>
              <a:rPr sz="1350" b="1" spc="-8" dirty="0">
                <a:solidFill>
                  <a:srgbClr val="00667D"/>
                </a:solidFill>
                <a:latin typeface="Graphik Bold"/>
                <a:cs typeface="Graphik Bold"/>
              </a:rPr>
              <a:t>utveckling </a:t>
            </a:r>
            <a:r>
              <a:rPr sz="1350" b="1" spc="-4" dirty="0">
                <a:solidFill>
                  <a:srgbClr val="00667D"/>
                </a:solidFill>
                <a:latin typeface="Graphik Bold"/>
                <a:cs typeface="Graphik Bold"/>
              </a:rPr>
              <a:t>och  sina </a:t>
            </a:r>
            <a:r>
              <a:rPr sz="1350" b="1" spc="-49" dirty="0">
                <a:solidFill>
                  <a:srgbClr val="00667D"/>
                </a:solidFill>
                <a:latin typeface="Graphik Bold"/>
                <a:cs typeface="Graphik Bold"/>
              </a:rPr>
              <a:t>liv.</a:t>
            </a:r>
            <a:endParaRPr sz="1350" dirty="0">
              <a:latin typeface="Graphik Bold"/>
              <a:cs typeface="Graphik Bold"/>
            </a:endParaRPr>
          </a:p>
          <a:p>
            <a:pPr marL="9525" marR="3810">
              <a:spcBef>
                <a:spcPts val="1215"/>
              </a:spcBef>
            </a:pPr>
            <a:r>
              <a:rPr sz="1050" spc="-23" dirty="0">
                <a:solidFill>
                  <a:srgbClr val="00667D"/>
                </a:solidFill>
                <a:latin typeface="Graphik Regular"/>
                <a:cs typeface="Graphik Regular"/>
              </a:rPr>
              <a:t>Vårt </a:t>
            </a:r>
            <a:r>
              <a:rPr sz="1050" spc="-19" dirty="0">
                <a:solidFill>
                  <a:srgbClr val="00667D"/>
                </a:solidFill>
                <a:latin typeface="Graphik Regular"/>
                <a:cs typeface="Graphik Regular"/>
              </a:rPr>
              <a:t>uppdrag </a:t>
            </a:r>
            <a:r>
              <a:rPr sz="1050" spc="-15" dirty="0">
                <a:solidFill>
                  <a:srgbClr val="00667D"/>
                </a:solidFill>
                <a:latin typeface="Graphik Regular"/>
                <a:cs typeface="Graphik Regular"/>
              </a:rPr>
              <a:t>är att </a:t>
            </a:r>
            <a:r>
              <a:rPr sz="1050" spc="-11" dirty="0">
                <a:solidFill>
                  <a:srgbClr val="00667D"/>
                </a:solidFill>
                <a:latin typeface="Graphik Regular"/>
                <a:cs typeface="Graphik Regular"/>
              </a:rPr>
              <a:t>ge </a:t>
            </a:r>
            <a:r>
              <a:rPr sz="1050" spc="-23" dirty="0">
                <a:solidFill>
                  <a:srgbClr val="00667D"/>
                </a:solidFill>
                <a:latin typeface="Graphik Regular"/>
                <a:cs typeface="Graphik Regular"/>
              </a:rPr>
              <a:t>människor </a:t>
            </a:r>
            <a:r>
              <a:rPr sz="1050" dirty="0">
                <a:solidFill>
                  <a:srgbClr val="00667D"/>
                </a:solidFill>
                <a:latin typeface="Graphik Regular"/>
                <a:cs typeface="Graphik Regular"/>
              </a:rPr>
              <a:t>i </a:t>
            </a:r>
            <a:r>
              <a:rPr sz="1050" spc="-15" dirty="0">
                <a:solidFill>
                  <a:srgbClr val="00667D"/>
                </a:solidFill>
                <a:latin typeface="Graphik Regular"/>
                <a:cs typeface="Graphik Regular"/>
              </a:rPr>
              <a:t>utsatta </a:t>
            </a:r>
            <a:r>
              <a:rPr sz="1050" spc="-19" dirty="0">
                <a:solidFill>
                  <a:srgbClr val="00667D"/>
                </a:solidFill>
                <a:latin typeface="Graphik Regular"/>
                <a:cs typeface="Graphik Regular"/>
              </a:rPr>
              <a:t>positioner</a:t>
            </a:r>
            <a:r>
              <a:rPr sz="1050" spc="-131" dirty="0">
                <a:solidFill>
                  <a:srgbClr val="00667D"/>
                </a:solidFill>
                <a:latin typeface="Graphik Regular"/>
                <a:cs typeface="Graphik Regular"/>
              </a:rPr>
              <a:t> </a:t>
            </a:r>
            <a:r>
              <a:rPr lang="sv-SE" sz="1050" spc="-131" dirty="0">
                <a:solidFill>
                  <a:srgbClr val="00667D"/>
                </a:solidFill>
                <a:latin typeface="Graphik Regular"/>
                <a:cs typeface="Graphik Regular"/>
              </a:rPr>
              <a:t> </a:t>
            </a:r>
            <a:r>
              <a:rPr sz="1050" spc="-15" dirty="0" err="1">
                <a:solidFill>
                  <a:srgbClr val="00667D"/>
                </a:solidFill>
                <a:latin typeface="Graphik Regular"/>
                <a:cs typeface="Graphik Regular"/>
              </a:rPr>
              <a:t>chansen</a:t>
            </a:r>
            <a:r>
              <a:rPr sz="1050" spc="-15" dirty="0">
                <a:solidFill>
                  <a:srgbClr val="00667D"/>
                </a:solidFill>
                <a:latin typeface="Graphik Regular"/>
                <a:cs typeface="Graphik Regular"/>
              </a:rPr>
              <a:t>  </a:t>
            </a:r>
            <a:r>
              <a:rPr sz="1050" spc="-8" dirty="0">
                <a:solidFill>
                  <a:srgbClr val="00667D"/>
                </a:solidFill>
                <a:latin typeface="Graphik Regular"/>
                <a:cs typeface="Graphik Regular"/>
              </a:rPr>
              <a:t>att </a:t>
            </a:r>
            <a:r>
              <a:rPr sz="1050" spc="-15" dirty="0">
                <a:solidFill>
                  <a:srgbClr val="00667D"/>
                </a:solidFill>
                <a:latin typeface="Graphik Regular"/>
                <a:cs typeface="Graphik Regular"/>
              </a:rPr>
              <a:t>fullt </a:t>
            </a:r>
            <a:r>
              <a:rPr sz="1050" spc="-8" dirty="0">
                <a:solidFill>
                  <a:srgbClr val="00667D"/>
                </a:solidFill>
                <a:latin typeface="Graphik Regular"/>
                <a:cs typeface="Graphik Regular"/>
              </a:rPr>
              <a:t>ut delta </a:t>
            </a:r>
            <a:r>
              <a:rPr sz="1050" dirty="0">
                <a:solidFill>
                  <a:srgbClr val="00667D"/>
                </a:solidFill>
                <a:latin typeface="Graphik Regular"/>
                <a:cs typeface="Graphik Regular"/>
              </a:rPr>
              <a:t>i </a:t>
            </a:r>
            <a:r>
              <a:rPr sz="1050" spc="-11" dirty="0">
                <a:solidFill>
                  <a:srgbClr val="00667D"/>
                </a:solidFill>
                <a:latin typeface="Graphik Regular"/>
                <a:cs typeface="Graphik Regular"/>
              </a:rPr>
              <a:t>samhället </a:t>
            </a:r>
            <a:r>
              <a:rPr sz="1050" spc="-8" dirty="0">
                <a:solidFill>
                  <a:srgbClr val="00667D"/>
                </a:solidFill>
                <a:latin typeface="Graphik Regular"/>
                <a:cs typeface="Graphik Regular"/>
              </a:rPr>
              <a:t>och </a:t>
            </a:r>
            <a:r>
              <a:rPr sz="1050" spc="-15" dirty="0">
                <a:solidFill>
                  <a:srgbClr val="00667D"/>
                </a:solidFill>
                <a:latin typeface="Graphik Regular"/>
                <a:cs typeface="Graphik Regular"/>
              </a:rPr>
              <a:t>påverka </a:t>
            </a:r>
            <a:r>
              <a:rPr sz="1050" spc="-11" dirty="0">
                <a:solidFill>
                  <a:srgbClr val="00667D"/>
                </a:solidFill>
                <a:latin typeface="Graphik Regular"/>
                <a:cs typeface="Graphik Regular"/>
              </a:rPr>
              <a:t>sin </a:t>
            </a:r>
            <a:r>
              <a:rPr sz="1050" spc="-4" dirty="0">
                <a:solidFill>
                  <a:srgbClr val="00667D"/>
                </a:solidFill>
                <a:latin typeface="Graphik Regular"/>
                <a:cs typeface="Graphik Regular"/>
              </a:rPr>
              <a:t>egen</a:t>
            </a:r>
            <a:r>
              <a:rPr sz="1050" spc="71" dirty="0">
                <a:solidFill>
                  <a:srgbClr val="00667D"/>
                </a:solidFill>
                <a:latin typeface="Graphik Regular"/>
                <a:cs typeface="Graphik Regular"/>
              </a:rPr>
              <a:t> </a:t>
            </a:r>
            <a:r>
              <a:rPr sz="1050" spc="-15" dirty="0">
                <a:solidFill>
                  <a:srgbClr val="00667D"/>
                </a:solidFill>
                <a:latin typeface="Graphik Regular"/>
                <a:cs typeface="Graphik Regular"/>
              </a:rPr>
              <a:t>situation.</a:t>
            </a:r>
            <a:endParaRPr sz="1050" dirty="0">
              <a:latin typeface="Graphik Regular"/>
              <a:cs typeface="Graphik Regular"/>
            </a:endParaRPr>
          </a:p>
          <a:p>
            <a:pPr marL="9525" marR="64770"/>
            <a:r>
              <a:rPr sz="1050" spc="-4" dirty="0">
                <a:solidFill>
                  <a:srgbClr val="00667D"/>
                </a:solidFill>
                <a:latin typeface="Graphik Regular"/>
                <a:cs typeface="Graphik Regular"/>
              </a:rPr>
              <a:t>Vi </a:t>
            </a:r>
            <a:r>
              <a:rPr sz="1050" spc="-11" dirty="0">
                <a:solidFill>
                  <a:srgbClr val="00667D"/>
                </a:solidFill>
                <a:latin typeface="Graphik Regular"/>
                <a:cs typeface="Graphik Regular"/>
              </a:rPr>
              <a:t>stöttar </a:t>
            </a:r>
            <a:r>
              <a:rPr sz="1050" spc="-4" dirty="0">
                <a:solidFill>
                  <a:srgbClr val="00667D"/>
                </a:solidFill>
                <a:latin typeface="Graphik Regular"/>
                <a:cs typeface="Graphik Regular"/>
              </a:rPr>
              <a:t>de med </a:t>
            </a:r>
            <a:r>
              <a:rPr sz="1050" spc="-8" dirty="0">
                <a:solidFill>
                  <a:srgbClr val="00667D"/>
                </a:solidFill>
                <a:latin typeface="Graphik Regular"/>
                <a:cs typeface="Graphik Regular"/>
              </a:rPr>
              <a:t>lägst </a:t>
            </a:r>
            <a:r>
              <a:rPr sz="1050" spc="-11" dirty="0">
                <a:solidFill>
                  <a:srgbClr val="00667D"/>
                </a:solidFill>
                <a:latin typeface="Graphik Regular"/>
                <a:cs typeface="Graphik Regular"/>
              </a:rPr>
              <a:t>position </a:t>
            </a:r>
            <a:r>
              <a:rPr sz="1050" spc="-4" dirty="0">
                <a:solidFill>
                  <a:srgbClr val="00667D"/>
                </a:solidFill>
                <a:latin typeface="Graphik Regular"/>
                <a:cs typeface="Graphik Regular"/>
              </a:rPr>
              <a:t>på en </a:t>
            </a:r>
            <a:r>
              <a:rPr sz="1050" spc="-15" dirty="0">
                <a:solidFill>
                  <a:srgbClr val="00667D"/>
                </a:solidFill>
                <a:latin typeface="Graphik Regular"/>
                <a:cs typeface="Graphik Regular"/>
              </a:rPr>
              <a:t>av </a:t>
            </a:r>
            <a:r>
              <a:rPr sz="1050" spc="-11" dirty="0">
                <a:solidFill>
                  <a:srgbClr val="00667D"/>
                </a:solidFill>
                <a:latin typeface="Graphik Regular"/>
                <a:cs typeface="Graphik Regular"/>
              </a:rPr>
              <a:t>världens </a:t>
            </a:r>
            <a:r>
              <a:rPr sz="1050" spc="-15" dirty="0">
                <a:solidFill>
                  <a:srgbClr val="00667D"/>
                </a:solidFill>
                <a:latin typeface="Graphik Regular"/>
                <a:cs typeface="Graphik Regular"/>
              </a:rPr>
              <a:t>farligaste  </a:t>
            </a:r>
            <a:r>
              <a:rPr sz="1050" spc="-19" dirty="0">
                <a:solidFill>
                  <a:srgbClr val="00667D"/>
                </a:solidFill>
                <a:latin typeface="Graphik Regular"/>
                <a:cs typeface="Graphik Regular"/>
              </a:rPr>
              <a:t>platser. </a:t>
            </a:r>
            <a:r>
              <a:rPr sz="1050" spc="-4" dirty="0">
                <a:solidFill>
                  <a:srgbClr val="00667D"/>
                </a:solidFill>
                <a:latin typeface="Graphik Regular"/>
                <a:cs typeface="Graphik Regular"/>
              </a:rPr>
              <a:t>Vi </a:t>
            </a:r>
            <a:r>
              <a:rPr sz="1050" spc="-8" dirty="0">
                <a:solidFill>
                  <a:srgbClr val="00667D"/>
                </a:solidFill>
                <a:latin typeface="Graphik Regular"/>
                <a:cs typeface="Graphik Regular"/>
              </a:rPr>
              <a:t>ger dem </a:t>
            </a:r>
            <a:r>
              <a:rPr sz="1050" spc="-15" dirty="0">
                <a:solidFill>
                  <a:srgbClr val="00667D"/>
                </a:solidFill>
                <a:latin typeface="Graphik Regular"/>
                <a:cs typeface="Graphik Regular"/>
              </a:rPr>
              <a:t>förutsättningar </a:t>
            </a:r>
            <a:r>
              <a:rPr sz="1050" spc="-8" dirty="0">
                <a:solidFill>
                  <a:srgbClr val="00667D"/>
                </a:solidFill>
                <a:latin typeface="Graphik Regular"/>
                <a:cs typeface="Graphik Regular"/>
              </a:rPr>
              <a:t>att uppnå </a:t>
            </a:r>
            <a:r>
              <a:rPr sz="1050" spc="-15" dirty="0">
                <a:solidFill>
                  <a:srgbClr val="00667D"/>
                </a:solidFill>
                <a:latin typeface="Graphik Regular"/>
                <a:cs typeface="Graphik Regular"/>
              </a:rPr>
              <a:t>förändring </a:t>
            </a:r>
            <a:r>
              <a:rPr sz="1050" dirty="0" err="1">
                <a:solidFill>
                  <a:srgbClr val="00667D"/>
                </a:solidFill>
                <a:latin typeface="Graphik Regular"/>
                <a:cs typeface="Graphik Regular"/>
              </a:rPr>
              <a:t>så</a:t>
            </a:r>
            <a:r>
              <a:rPr sz="1050" dirty="0">
                <a:solidFill>
                  <a:srgbClr val="00667D"/>
                </a:solidFill>
                <a:latin typeface="Graphik Regular"/>
                <a:cs typeface="Graphik Regular"/>
              </a:rPr>
              <a:t> </a:t>
            </a:r>
            <a:r>
              <a:rPr sz="1050" spc="-8" dirty="0" err="1">
                <a:solidFill>
                  <a:srgbClr val="00667D"/>
                </a:solidFill>
                <a:latin typeface="Graphik Regular"/>
                <a:cs typeface="Graphik Regular"/>
              </a:rPr>
              <a:t>att</a:t>
            </a:r>
            <a:r>
              <a:rPr sz="1050" spc="-8" dirty="0">
                <a:solidFill>
                  <a:srgbClr val="00667D"/>
                </a:solidFill>
                <a:latin typeface="Graphik Regular"/>
                <a:cs typeface="Graphik Regular"/>
              </a:rPr>
              <a:t> </a:t>
            </a:r>
            <a:r>
              <a:rPr sz="1050" spc="-15" dirty="0">
                <a:solidFill>
                  <a:srgbClr val="00667D"/>
                </a:solidFill>
                <a:latin typeface="Graphik Regular"/>
                <a:cs typeface="Graphik Regular"/>
              </a:rPr>
              <a:t>Afghanistan </a:t>
            </a:r>
            <a:r>
              <a:rPr sz="1050" spc="-11" dirty="0">
                <a:solidFill>
                  <a:srgbClr val="00667D"/>
                </a:solidFill>
                <a:latin typeface="Graphik Regular"/>
                <a:cs typeface="Graphik Regular"/>
              </a:rPr>
              <a:t>kan </a:t>
            </a:r>
            <a:r>
              <a:rPr sz="1050" spc="-4" dirty="0">
                <a:solidFill>
                  <a:srgbClr val="00667D"/>
                </a:solidFill>
                <a:latin typeface="Graphik Regular"/>
                <a:cs typeface="Graphik Regular"/>
              </a:rPr>
              <a:t>gå </a:t>
            </a:r>
            <a:r>
              <a:rPr sz="1050" spc="-15" dirty="0">
                <a:solidFill>
                  <a:srgbClr val="00667D"/>
                </a:solidFill>
                <a:latin typeface="Graphik Regular"/>
                <a:cs typeface="Graphik Regular"/>
              </a:rPr>
              <a:t>från </a:t>
            </a:r>
            <a:r>
              <a:rPr sz="1050" spc="-8" dirty="0">
                <a:solidFill>
                  <a:srgbClr val="00667D"/>
                </a:solidFill>
                <a:latin typeface="Graphik Regular"/>
                <a:cs typeface="Graphik Regular"/>
              </a:rPr>
              <a:t>att </a:t>
            </a:r>
            <a:r>
              <a:rPr sz="1050" spc="-15" dirty="0">
                <a:solidFill>
                  <a:srgbClr val="00667D"/>
                </a:solidFill>
                <a:latin typeface="Graphik Regular"/>
                <a:cs typeface="Graphik Regular"/>
              </a:rPr>
              <a:t>vara </a:t>
            </a:r>
            <a:r>
              <a:rPr sz="1050" spc="-4" dirty="0">
                <a:solidFill>
                  <a:srgbClr val="00667D"/>
                </a:solidFill>
                <a:latin typeface="Graphik Regular"/>
                <a:cs typeface="Graphik Regular"/>
              </a:rPr>
              <a:t>en </a:t>
            </a:r>
            <a:r>
              <a:rPr sz="1050" spc="-11" dirty="0">
                <a:solidFill>
                  <a:srgbClr val="00667D"/>
                </a:solidFill>
                <a:latin typeface="Graphik Regular"/>
                <a:cs typeface="Graphik Regular"/>
              </a:rPr>
              <a:t>plats </a:t>
            </a:r>
            <a:r>
              <a:rPr sz="1050" spc="-8" dirty="0">
                <a:solidFill>
                  <a:srgbClr val="00667D"/>
                </a:solidFill>
                <a:latin typeface="Graphik Regular"/>
                <a:cs typeface="Graphik Regular"/>
              </a:rPr>
              <a:t>fylld </a:t>
            </a:r>
            <a:r>
              <a:rPr sz="1050" spc="-15" dirty="0">
                <a:solidFill>
                  <a:srgbClr val="00667D"/>
                </a:solidFill>
                <a:latin typeface="Graphik Regular"/>
                <a:cs typeface="Graphik Regular"/>
              </a:rPr>
              <a:t>av våld, </a:t>
            </a:r>
            <a:r>
              <a:rPr sz="1050" spc="-11" dirty="0" err="1">
                <a:solidFill>
                  <a:srgbClr val="00667D"/>
                </a:solidFill>
                <a:latin typeface="Graphik Regular"/>
                <a:cs typeface="Graphik Regular"/>
              </a:rPr>
              <a:t>oro</a:t>
            </a:r>
            <a:r>
              <a:rPr sz="1050" spc="-11" dirty="0">
                <a:solidFill>
                  <a:srgbClr val="00667D"/>
                </a:solidFill>
                <a:latin typeface="Graphik Regular"/>
                <a:cs typeface="Graphik Regular"/>
              </a:rPr>
              <a:t> </a:t>
            </a:r>
            <a:r>
              <a:rPr sz="1050" spc="-8" dirty="0">
                <a:solidFill>
                  <a:srgbClr val="00667D"/>
                </a:solidFill>
                <a:latin typeface="Graphik Regular"/>
                <a:cs typeface="Graphik Regular"/>
              </a:rPr>
              <a:t>och </a:t>
            </a:r>
            <a:r>
              <a:rPr sz="1050" spc="-15" dirty="0">
                <a:solidFill>
                  <a:srgbClr val="00667D"/>
                </a:solidFill>
                <a:latin typeface="Graphik Regular"/>
                <a:cs typeface="Graphik Regular"/>
              </a:rPr>
              <a:t>diskriminering till </a:t>
            </a:r>
            <a:r>
              <a:rPr sz="1050" spc="-4" dirty="0">
                <a:solidFill>
                  <a:srgbClr val="00667D"/>
                </a:solidFill>
                <a:latin typeface="Graphik Regular"/>
                <a:cs typeface="Graphik Regular"/>
              </a:rPr>
              <a:t>ett </a:t>
            </a:r>
            <a:r>
              <a:rPr sz="1050" spc="-8" dirty="0">
                <a:solidFill>
                  <a:srgbClr val="00667D"/>
                </a:solidFill>
                <a:latin typeface="Graphik Regular"/>
                <a:cs typeface="Graphik Regular"/>
              </a:rPr>
              <a:t>mer </a:t>
            </a:r>
            <a:r>
              <a:rPr sz="1050" spc="-11" dirty="0">
                <a:solidFill>
                  <a:srgbClr val="00667D"/>
                </a:solidFill>
                <a:latin typeface="Graphik Regular"/>
                <a:cs typeface="Graphik Regular"/>
              </a:rPr>
              <a:t>säkert, stabilt </a:t>
            </a:r>
            <a:r>
              <a:rPr sz="1050" spc="-8" dirty="0">
                <a:solidFill>
                  <a:srgbClr val="00667D"/>
                </a:solidFill>
                <a:latin typeface="Graphik Regular"/>
                <a:cs typeface="Graphik Regular"/>
              </a:rPr>
              <a:t>och rättvist  </a:t>
            </a:r>
            <a:r>
              <a:rPr sz="1050" spc="-11" dirty="0">
                <a:solidFill>
                  <a:srgbClr val="00667D"/>
                </a:solidFill>
                <a:latin typeface="Graphik Regular"/>
                <a:cs typeface="Graphik Regular"/>
              </a:rPr>
              <a:t>samhälle.</a:t>
            </a:r>
            <a:endParaRPr sz="1050" dirty="0">
              <a:latin typeface="Graphik Regular"/>
              <a:cs typeface="Graphik Regular"/>
            </a:endParaRPr>
          </a:p>
        </p:txBody>
      </p:sp>
      <p:sp>
        <p:nvSpPr>
          <p:cNvPr id="6" name="object 6"/>
          <p:cNvSpPr/>
          <p:nvPr/>
        </p:nvSpPr>
        <p:spPr>
          <a:xfrm>
            <a:off x="6458168" y="4467593"/>
            <a:ext cx="2333839" cy="453618"/>
          </a:xfrm>
          <a:prstGeom prst="rect">
            <a:avLst/>
          </a:prstGeom>
          <a:blipFill>
            <a:blip r:embed="rId3" cstate="print"/>
            <a:stretch>
              <a:fillRect/>
            </a:stretch>
          </a:blipFill>
        </p:spPr>
        <p:txBody>
          <a:bodyPr wrap="square" lIns="0" tIns="0" rIns="0" bIns="0" rtlCol="0"/>
          <a:lstStyle/>
          <a:p>
            <a:endParaRPr sz="1350"/>
          </a:p>
        </p:txBody>
      </p:sp>
      <p:sp>
        <p:nvSpPr>
          <p:cNvPr id="7" name="object 7"/>
          <p:cNvSpPr/>
          <p:nvPr/>
        </p:nvSpPr>
        <p:spPr>
          <a:xfrm>
            <a:off x="4680452" y="459000"/>
            <a:ext cx="3708454" cy="3874503"/>
          </a:xfrm>
          <a:prstGeom prst="rect">
            <a:avLst/>
          </a:prstGeom>
          <a:blipFill>
            <a:blip r:embed="rId4" cstate="print"/>
            <a:stretch>
              <a:fillRect/>
            </a:stretch>
          </a:blipFill>
        </p:spPr>
        <p:txBody>
          <a:bodyPr wrap="square" lIns="0" tIns="0" rIns="0" bIns="0" rtlCol="0"/>
          <a:lstStyle/>
          <a:p>
            <a:endParaRPr sz="1350"/>
          </a:p>
        </p:txBody>
      </p:sp>
      <p:sp>
        <p:nvSpPr>
          <p:cNvPr id="8" name="object 8"/>
          <p:cNvSpPr/>
          <p:nvPr/>
        </p:nvSpPr>
        <p:spPr>
          <a:xfrm>
            <a:off x="711451" y="4148328"/>
            <a:ext cx="7677626" cy="185261"/>
          </a:xfrm>
          <a:custGeom>
            <a:avLst/>
            <a:gdLst/>
            <a:ahLst/>
            <a:cxnLst/>
            <a:rect l="l" t="t" r="r" b="b"/>
            <a:pathLst>
              <a:path w="10236835" h="247014">
                <a:moveTo>
                  <a:pt x="0" y="246900"/>
                </a:moveTo>
                <a:lnTo>
                  <a:pt x="10236593" y="246900"/>
                </a:lnTo>
                <a:lnTo>
                  <a:pt x="10236593" y="0"/>
                </a:lnTo>
                <a:lnTo>
                  <a:pt x="0" y="0"/>
                </a:lnTo>
                <a:lnTo>
                  <a:pt x="0" y="246900"/>
                </a:lnTo>
                <a:close/>
              </a:path>
            </a:pathLst>
          </a:custGeom>
          <a:solidFill>
            <a:srgbClr val="00667D"/>
          </a:solidFill>
        </p:spPr>
        <p:txBody>
          <a:bodyPr wrap="square" lIns="0" tIns="0" rIns="0" bIns="0" rtlCol="0"/>
          <a:lstStyle/>
          <a:p>
            <a:endParaRPr sz="135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895" cy="4528423"/>
          </a:xfrm>
          <a:prstGeom prst="rect">
            <a:avLst/>
          </a:prstGeom>
          <a:blipFill>
            <a:blip r:embed="rId2" cstate="print"/>
            <a:stretch>
              <a:fillRect/>
            </a:stretch>
          </a:blipFill>
        </p:spPr>
        <p:txBody>
          <a:bodyPr wrap="square" lIns="0" tIns="0" rIns="0" bIns="0" rtlCol="0"/>
          <a:lstStyle/>
          <a:p>
            <a:endParaRPr sz="1350"/>
          </a:p>
        </p:txBody>
      </p:sp>
      <p:sp>
        <p:nvSpPr>
          <p:cNvPr id="3" name="object 3"/>
          <p:cNvSpPr/>
          <p:nvPr/>
        </p:nvSpPr>
        <p:spPr>
          <a:xfrm>
            <a:off x="585221" y="2355756"/>
            <a:ext cx="1419225" cy="1419225"/>
          </a:xfrm>
          <a:custGeom>
            <a:avLst/>
            <a:gdLst/>
            <a:ahLst/>
            <a:cxnLst/>
            <a:rect l="l" t="t" r="r" b="b"/>
            <a:pathLst>
              <a:path w="1892300" h="1892300">
                <a:moveTo>
                  <a:pt x="946073" y="0"/>
                </a:moveTo>
                <a:lnTo>
                  <a:pt x="897388" y="1231"/>
                </a:lnTo>
                <a:lnTo>
                  <a:pt x="849343" y="4884"/>
                </a:lnTo>
                <a:lnTo>
                  <a:pt x="801995" y="10900"/>
                </a:lnTo>
                <a:lnTo>
                  <a:pt x="755406" y="19220"/>
                </a:lnTo>
                <a:lnTo>
                  <a:pt x="709634" y="29784"/>
                </a:lnTo>
                <a:lnTo>
                  <a:pt x="664739" y="42533"/>
                </a:lnTo>
                <a:lnTo>
                  <a:pt x="620781" y="57407"/>
                </a:lnTo>
                <a:lnTo>
                  <a:pt x="577818" y="74346"/>
                </a:lnTo>
                <a:lnTo>
                  <a:pt x="535911" y="93292"/>
                </a:lnTo>
                <a:lnTo>
                  <a:pt x="495118" y="114185"/>
                </a:lnTo>
                <a:lnTo>
                  <a:pt x="455499" y="136965"/>
                </a:lnTo>
                <a:lnTo>
                  <a:pt x="417114" y="161573"/>
                </a:lnTo>
                <a:lnTo>
                  <a:pt x="380022" y="187950"/>
                </a:lnTo>
                <a:lnTo>
                  <a:pt x="344282" y="216035"/>
                </a:lnTo>
                <a:lnTo>
                  <a:pt x="309954" y="245771"/>
                </a:lnTo>
                <a:lnTo>
                  <a:pt x="277098" y="277096"/>
                </a:lnTo>
                <a:lnTo>
                  <a:pt x="245772" y="309952"/>
                </a:lnTo>
                <a:lnTo>
                  <a:pt x="216036" y="344280"/>
                </a:lnTo>
                <a:lnTo>
                  <a:pt x="187950" y="380019"/>
                </a:lnTo>
                <a:lnTo>
                  <a:pt x="161574" y="417111"/>
                </a:lnTo>
                <a:lnTo>
                  <a:pt x="136965" y="455495"/>
                </a:lnTo>
                <a:lnTo>
                  <a:pt x="114185" y="495114"/>
                </a:lnTo>
                <a:lnTo>
                  <a:pt x="93292" y="535906"/>
                </a:lnTo>
                <a:lnTo>
                  <a:pt x="74346" y="577813"/>
                </a:lnTo>
                <a:lnTo>
                  <a:pt x="57407" y="620775"/>
                </a:lnTo>
                <a:lnTo>
                  <a:pt x="42533" y="664733"/>
                </a:lnTo>
                <a:lnTo>
                  <a:pt x="29784" y="709627"/>
                </a:lnTo>
                <a:lnTo>
                  <a:pt x="19220" y="755398"/>
                </a:lnTo>
                <a:lnTo>
                  <a:pt x="10900" y="801986"/>
                </a:lnTo>
                <a:lnTo>
                  <a:pt x="4884" y="849332"/>
                </a:lnTo>
                <a:lnTo>
                  <a:pt x="1231" y="897377"/>
                </a:lnTo>
                <a:lnTo>
                  <a:pt x="0" y="946061"/>
                </a:lnTo>
                <a:lnTo>
                  <a:pt x="1231" y="994746"/>
                </a:lnTo>
                <a:lnTo>
                  <a:pt x="4884" y="1042791"/>
                </a:lnTo>
                <a:lnTo>
                  <a:pt x="10900" y="1090139"/>
                </a:lnTo>
                <a:lnTo>
                  <a:pt x="19220" y="1136728"/>
                </a:lnTo>
                <a:lnTo>
                  <a:pt x="29784" y="1182500"/>
                </a:lnTo>
                <a:lnTo>
                  <a:pt x="42533" y="1227394"/>
                </a:lnTo>
                <a:lnTo>
                  <a:pt x="57407" y="1271353"/>
                </a:lnTo>
                <a:lnTo>
                  <a:pt x="74346" y="1314316"/>
                </a:lnTo>
                <a:lnTo>
                  <a:pt x="93292" y="1356223"/>
                </a:lnTo>
                <a:lnTo>
                  <a:pt x="114185" y="1397016"/>
                </a:lnTo>
                <a:lnTo>
                  <a:pt x="136965" y="1436635"/>
                </a:lnTo>
                <a:lnTo>
                  <a:pt x="161574" y="1475020"/>
                </a:lnTo>
                <a:lnTo>
                  <a:pt x="187950" y="1512112"/>
                </a:lnTo>
                <a:lnTo>
                  <a:pt x="216036" y="1547852"/>
                </a:lnTo>
                <a:lnTo>
                  <a:pt x="245772" y="1582180"/>
                </a:lnTo>
                <a:lnTo>
                  <a:pt x="277098" y="1615036"/>
                </a:lnTo>
                <a:lnTo>
                  <a:pt x="309954" y="1646362"/>
                </a:lnTo>
                <a:lnTo>
                  <a:pt x="344282" y="1676098"/>
                </a:lnTo>
                <a:lnTo>
                  <a:pt x="380022" y="1704183"/>
                </a:lnTo>
                <a:lnTo>
                  <a:pt x="417114" y="1730560"/>
                </a:lnTo>
                <a:lnTo>
                  <a:pt x="455499" y="1755168"/>
                </a:lnTo>
                <a:lnTo>
                  <a:pt x="495118" y="1777949"/>
                </a:lnTo>
                <a:lnTo>
                  <a:pt x="535911" y="1798841"/>
                </a:lnTo>
                <a:lnTo>
                  <a:pt x="577818" y="1817787"/>
                </a:lnTo>
                <a:lnTo>
                  <a:pt x="620781" y="1834727"/>
                </a:lnTo>
                <a:lnTo>
                  <a:pt x="664739" y="1849601"/>
                </a:lnTo>
                <a:lnTo>
                  <a:pt x="709634" y="1862350"/>
                </a:lnTo>
                <a:lnTo>
                  <a:pt x="755406" y="1872914"/>
                </a:lnTo>
                <a:lnTo>
                  <a:pt x="801995" y="1881234"/>
                </a:lnTo>
                <a:lnTo>
                  <a:pt x="849343" y="1887250"/>
                </a:lnTo>
                <a:lnTo>
                  <a:pt x="897388" y="1890903"/>
                </a:lnTo>
                <a:lnTo>
                  <a:pt x="946073" y="1892134"/>
                </a:lnTo>
                <a:lnTo>
                  <a:pt x="994758" y="1890903"/>
                </a:lnTo>
                <a:lnTo>
                  <a:pt x="1042804" y="1887250"/>
                </a:lnTo>
                <a:lnTo>
                  <a:pt x="1090151" y="1881234"/>
                </a:lnTo>
                <a:lnTo>
                  <a:pt x="1136741" y="1872914"/>
                </a:lnTo>
                <a:lnTo>
                  <a:pt x="1182512" y="1862350"/>
                </a:lnTo>
                <a:lnTo>
                  <a:pt x="1227407" y="1849601"/>
                </a:lnTo>
                <a:lnTo>
                  <a:pt x="1271366" y="1834727"/>
                </a:lnTo>
                <a:lnTo>
                  <a:pt x="1314328" y="1817787"/>
                </a:lnTo>
                <a:lnTo>
                  <a:pt x="1356236" y="1798841"/>
                </a:lnTo>
                <a:lnTo>
                  <a:pt x="1397029" y="1777949"/>
                </a:lnTo>
                <a:lnTo>
                  <a:pt x="1436648" y="1755168"/>
                </a:lnTo>
                <a:lnTo>
                  <a:pt x="1475033" y="1730560"/>
                </a:lnTo>
                <a:lnTo>
                  <a:pt x="1512125" y="1704183"/>
                </a:lnTo>
                <a:lnTo>
                  <a:pt x="1547865" y="1676098"/>
                </a:lnTo>
                <a:lnTo>
                  <a:pt x="1582192" y="1646362"/>
                </a:lnTo>
                <a:lnTo>
                  <a:pt x="1615049" y="1615036"/>
                </a:lnTo>
                <a:lnTo>
                  <a:pt x="1646375" y="1582180"/>
                </a:lnTo>
                <a:lnTo>
                  <a:pt x="1676110" y="1547852"/>
                </a:lnTo>
                <a:lnTo>
                  <a:pt x="1704196" y="1512112"/>
                </a:lnTo>
                <a:lnTo>
                  <a:pt x="1730573" y="1475020"/>
                </a:lnTo>
                <a:lnTo>
                  <a:pt x="1755181" y="1436635"/>
                </a:lnTo>
                <a:lnTo>
                  <a:pt x="1777961" y="1397016"/>
                </a:lnTo>
                <a:lnTo>
                  <a:pt x="1798854" y="1356223"/>
                </a:lnTo>
                <a:lnTo>
                  <a:pt x="1817800" y="1314316"/>
                </a:lnTo>
                <a:lnTo>
                  <a:pt x="1834740" y="1271353"/>
                </a:lnTo>
                <a:lnTo>
                  <a:pt x="1849614" y="1227394"/>
                </a:lnTo>
                <a:lnTo>
                  <a:pt x="1862362" y="1182500"/>
                </a:lnTo>
                <a:lnTo>
                  <a:pt x="1872926" y="1136728"/>
                </a:lnTo>
                <a:lnTo>
                  <a:pt x="1881246" y="1090139"/>
                </a:lnTo>
                <a:lnTo>
                  <a:pt x="1887263" y="1042791"/>
                </a:lnTo>
                <a:lnTo>
                  <a:pt x="1890916" y="994746"/>
                </a:lnTo>
                <a:lnTo>
                  <a:pt x="1892147" y="946061"/>
                </a:lnTo>
                <a:lnTo>
                  <a:pt x="1890916" y="897377"/>
                </a:lnTo>
                <a:lnTo>
                  <a:pt x="1887263" y="849332"/>
                </a:lnTo>
                <a:lnTo>
                  <a:pt x="1881246" y="801986"/>
                </a:lnTo>
                <a:lnTo>
                  <a:pt x="1872926" y="755398"/>
                </a:lnTo>
                <a:lnTo>
                  <a:pt x="1862362" y="709627"/>
                </a:lnTo>
                <a:lnTo>
                  <a:pt x="1849614" y="664733"/>
                </a:lnTo>
                <a:lnTo>
                  <a:pt x="1834740" y="620775"/>
                </a:lnTo>
                <a:lnTo>
                  <a:pt x="1817800" y="577813"/>
                </a:lnTo>
                <a:lnTo>
                  <a:pt x="1798854" y="535906"/>
                </a:lnTo>
                <a:lnTo>
                  <a:pt x="1777961" y="495114"/>
                </a:lnTo>
                <a:lnTo>
                  <a:pt x="1755181" y="455495"/>
                </a:lnTo>
                <a:lnTo>
                  <a:pt x="1730573" y="417111"/>
                </a:lnTo>
                <a:lnTo>
                  <a:pt x="1704196" y="380019"/>
                </a:lnTo>
                <a:lnTo>
                  <a:pt x="1676110" y="344280"/>
                </a:lnTo>
                <a:lnTo>
                  <a:pt x="1646375" y="309952"/>
                </a:lnTo>
                <a:lnTo>
                  <a:pt x="1615049" y="277096"/>
                </a:lnTo>
                <a:lnTo>
                  <a:pt x="1582192" y="245771"/>
                </a:lnTo>
                <a:lnTo>
                  <a:pt x="1547865" y="216035"/>
                </a:lnTo>
                <a:lnTo>
                  <a:pt x="1512125" y="187950"/>
                </a:lnTo>
                <a:lnTo>
                  <a:pt x="1475033" y="161573"/>
                </a:lnTo>
                <a:lnTo>
                  <a:pt x="1436648" y="136965"/>
                </a:lnTo>
                <a:lnTo>
                  <a:pt x="1397029" y="114185"/>
                </a:lnTo>
                <a:lnTo>
                  <a:pt x="1356236" y="93292"/>
                </a:lnTo>
                <a:lnTo>
                  <a:pt x="1314328" y="74346"/>
                </a:lnTo>
                <a:lnTo>
                  <a:pt x="1271366" y="57407"/>
                </a:lnTo>
                <a:lnTo>
                  <a:pt x="1227407" y="42533"/>
                </a:lnTo>
                <a:lnTo>
                  <a:pt x="1182512" y="29784"/>
                </a:lnTo>
                <a:lnTo>
                  <a:pt x="1136741" y="19220"/>
                </a:lnTo>
                <a:lnTo>
                  <a:pt x="1090151" y="10900"/>
                </a:lnTo>
                <a:lnTo>
                  <a:pt x="1042804" y="4884"/>
                </a:lnTo>
                <a:lnTo>
                  <a:pt x="994758" y="1231"/>
                </a:lnTo>
                <a:lnTo>
                  <a:pt x="946073" y="0"/>
                </a:lnTo>
                <a:close/>
              </a:path>
            </a:pathLst>
          </a:custGeom>
          <a:solidFill>
            <a:srgbClr val="82CA99"/>
          </a:solidFill>
        </p:spPr>
        <p:txBody>
          <a:bodyPr wrap="square" lIns="0" tIns="0" rIns="0" bIns="0" rtlCol="0"/>
          <a:lstStyle/>
          <a:p>
            <a:endParaRPr sz="1350"/>
          </a:p>
        </p:txBody>
      </p:sp>
      <p:sp>
        <p:nvSpPr>
          <p:cNvPr id="4" name="object 4"/>
          <p:cNvSpPr/>
          <p:nvPr/>
        </p:nvSpPr>
        <p:spPr>
          <a:xfrm>
            <a:off x="585221" y="2355756"/>
            <a:ext cx="1419225" cy="1419225"/>
          </a:xfrm>
          <a:custGeom>
            <a:avLst/>
            <a:gdLst/>
            <a:ahLst/>
            <a:cxnLst/>
            <a:rect l="l" t="t" r="r" b="b"/>
            <a:pathLst>
              <a:path w="1892300" h="1892300">
                <a:moveTo>
                  <a:pt x="946073" y="1892134"/>
                </a:moveTo>
                <a:lnTo>
                  <a:pt x="994758" y="1890903"/>
                </a:lnTo>
                <a:lnTo>
                  <a:pt x="1042804" y="1887250"/>
                </a:lnTo>
                <a:lnTo>
                  <a:pt x="1090151" y="1881234"/>
                </a:lnTo>
                <a:lnTo>
                  <a:pt x="1136741" y="1872914"/>
                </a:lnTo>
                <a:lnTo>
                  <a:pt x="1182512" y="1862350"/>
                </a:lnTo>
                <a:lnTo>
                  <a:pt x="1227407" y="1849601"/>
                </a:lnTo>
                <a:lnTo>
                  <a:pt x="1271366" y="1834727"/>
                </a:lnTo>
                <a:lnTo>
                  <a:pt x="1314328" y="1817787"/>
                </a:lnTo>
                <a:lnTo>
                  <a:pt x="1356236" y="1798841"/>
                </a:lnTo>
                <a:lnTo>
                  <a:pt x="1397029" y="1777949"/>
                </a:lnTo>
                <a:lnTo>
                  <a:pt x="1436648" y="1755168"/>
                </a:lnTo>
                <a:lnTo>
                  <a:pt x="1475033" y="1730560"/>
                </a:lnTo>
                <a:lnTo>
                  <a:pt x="1512125" y="1704183"/>
                </a:lnTo>
                <a:lnTo>
                  <a:pt x="1547865" y="1676098"/>
                </a:lnTo>
                <a:lnTo>
                  <a:pt x="1582192" y="1646362"/>
                </a:lnTo>
                <a:lnTo>
                  <a:pt x="1615049" y="1615036"/>
                </a:lnTo>
                <a:lnTo>
                  <a:pt x="1646375" y="1582180"/>
                </a:lnTo>
                <a:lnTo>
                  <a:pt x="1676110" y="1547852"/>
                </a:lnTo>
                <a:lnTo>
                  <a:pt x="1704196" y="1512112"/>
                </a:lnTo>
                <a:lnTo>
                  <a:pt x="1730573" y="1475020"/>
                </a:lnTo>
                <a:lnTo>
                  <a:pt x="1755181" y="1436635"/>
                </a:lnTo>
                <a:lnTo>
                  <a:pt x="1777961" y="1397016"/>
                </a:lnTo>
                <a:lnTo>
                  <a:pt x="1798854" y="1356223"/>
                </a:lnTo>
                <a:lnTo>
                  <a:pt x="1817800" y="1314316"/>
                </a:lnTo>
                <a:lnTo>
                  <a:pt x="1834740" y="1271353"/>
                </a:lnTo>
                <a:lnTo>
                  <a:pt x="1849614" y="1227394"/>
                </a:lnTo>
                <a:lnTo>
                  <a:pt x="1862362" y="1182500"/>
                </a:lnTo>
                <a:lnTo>
                  <a:pt x="1872926" y="1136728"/>
                </a:lnTo>
                <a:lnTo>
                  <a:pt x="1881246" y="1090139"/>
                </a:lnTo>
                <a:lnTo>
                  <a:pt x="1887263" y="1042791"/>
                </a:lnTo>
                <a:lnTo>
                  <a:pt x="1890916" y="994746"/>
                </a:lnTo>
                <a:lnTo>
                  <a:pt x="1892147" y="946061"/>
                </a:lnTo>
                <a:lnTo>
                  <a:pt x="1890916" y="897377"/>
                </a:lnTo>
                <a:lnTo>
                  <a:pt x="1887263" y="849332"/>
                </a:lnTo>
                <a:lnTo>
                  <a:pt x="1881246" y="801986"/>
                </a:lnTo>
                <a:lnTo>
                  <a:pt x="1872926" y="755398"/>
                </a:lnTo>
                <a:lnTo>
                  <a:pt x="1862362" y="709627"/>
                </a:lnTo>
                <a:lnTo>
                  <a:pt x="1849614" y="664733"/>
                </a:lnTo>
                <a:lnTo>
                  <a:pt x="1834740" y="620775"/>
                </a:lnTo>
                <a:lnTo>
                  <a:pt x="1817800" y="577813"/>
                </a:lnTo>
                <a:lnTo>
                  <a:pt x="1798854" y="535906"/>
                </a:lnTo>
                <a:lnTo>
                  <a:pt x="1777961" y="495114"/>
                </a:lnTo>
                <a:lnTo>
                  <a:pt x="1755181" y="455495"/>
                </a:lnTo>
                <a:lnTo>
                  <a:pt x="1730573" y="417111"/>
                </a:lnTo>
                <a:lnTo>
                  <a:pt x="1704196" y="380019"/>
                </a:lnTo>
                <a:lnTo>
                  <a:pt x="1676110" y="344280"/>
                </a:lnTo>
                <a:lnTo>
                  <a:pt x="1646375" y="309952"/>
                </a:lnTo>
                <a:lnTo>
                  <a:pt x="1615049" y="277096"/>
                </a:lnTo>
                <a:lnTo>
                  <a:pt x="1582192" y="245771"/>
                </a:lnTo>
                <a:lnTo>
                  <a:pt x="1547865" y="216035"/>
                </a:lnTo>
                <a:lnTo>
                  <a:pt x="1512125" y="187950"/>
                </a:lnTo>
                <a:lnTo>
                  <a:pt x="1475033" y="161573"/>
                </a:lnTo>
                <a:lnTo>
                  <a:pt x="1436648" y="136965"/>
                </a:lnTo>
                <a:lnTo>
                  <a:pt x="1397029" y="114185"/>
                </a:lnTo>
                <a:lnTo>
                  <a:pt x="1356236" y="93292"/>
                </a:lnTo>
                <a:lnTo>
                  <a:pt x="1314328" y="74346"/>
                </a:lnTo>
                <a:lnTo>
                  <a:pt x="1271366" y="57407"/>
                </a:lnTo>
                <a:lnTo>
                  <a:pt x="1227407" y="42533"/>
                </a:lnTo>
                <a:lnTo>
                  <a:pt x="1182512" y="29784"/>
                </a:lnTo>
                <a:lnTo>
                  <a:pt x="1136741" y="19220"/>
                </a:lnTo>
                <a:lnTo>
                  <a:pt x="1090151" y="10900"/>
                </a:lnTo>
                <a:lnTo>
                  <a:pt x="1042804" y="4884"/>
                </a:lnTo>
                <a:lnTo>
                  <a:pt x="994758" y="1231"/>
                </a:lnTo>
                <a:lnTo>
                  <a:pt x="946073" y="0"/>
                </a:lnTo>
                <a:lnTo>
                  <a:pt x="897388" y="1231"/>
                </a:lnTo>
                <a:lnTo>
                  <a:pt x="849343" y="4884"/>
                </a:lnTo>
                <a:lnTo>
                  <a:pt x="801995" y="10900"/>
                </a:lnTo>
                <a:lnTo>
                  <a:pt x="755406" y="19220"/>
                </a:lnTo>
                <a:lnTo>
                  <a:pt x="709634" y="29784"/>
                </a:lnTo>
                <a:lnTo>
                  <a:pt x="664739" y="42533"/>
                </a:lnTo>
                <a:lnTo>
                  <a:pt x="620781" y="57407"/>
                </a:lnTo>
                <a:lnTo>
                  <a:pt x="577818" y="74346"/>
                </a:lnTo>
                <a:lnTo>
                  <a:pt x="535911" y="93292"/>
                </a:lnTo>
                <a:lnTo>
                  <a:pt x="495118" y="114185"/>
                </a:lnTo>
                <a:lnTo>
                  <a:pt x="455499" y="136965"/>
                </a:lnTo>
                <a:lnTo>
                  <a:pt x="417114" y="161573"/>
                </a:lnTo>
                <a:lnTo>
                  <a:pt x="380022" y="187950"/>
                </a:lnTo>
                <a:lnTo>
                  <a:pt x="344282" y="216035"/>
                </a:lnTo>
                <a:lnTo>
                  <a:pt x="309954" y="245771"/>
                </a:lnTo>
                <a:lnTo>
                  <a:pt x="277098" y="277096"/>
                </a:lnTo>
                <a:lnTo>
                  <a:pt x="245772" y="309952"/>
                </a:lnTo>
                <a:lnTo>
                  <a:pt x="216036" y="344280"/>
                </a:lnTo>
                <a:lnTo>
                  <a:pt x="187950" y="380019"/>
                </a:lnTo>
                <a:lnTo>
                  <a:pt x="161574" y="417111"/>
                </a:lnTo>
                <a:lnTo>
                  <a:pt x="136965" y="455495"/>
                </a:lnTo>
                <a:lnTo>
                  <a:pt x="114185" y="495114"/>
                </a:lnTo>
                <a:lnTo>
                  <a:pt x="93292" y="535906"/>
                </a:lnTo>
                <a:lnTo>
                  <a:pt x="74346" y="577813"/>
                </a:lnTo>
                <a:lnTo>
                  <a:pt x="57407" y="620775"/>
                </a:lnTo>
                <a:lnTo>
                  <a:pt x="42533" y="664733"/>
                </a:lnTo>
                <a:lnTo>
                  <a:pt x="29784" y="709627"/>
                </a:lnTo>
                <a:lnTo>
                  <a:pt x="19220" y="755398"/>
                </a:lnTo>
                <a:lnTo>
                  <a:pt x="10900" y="801986"/>
                </a:lnTo>
                <a:lnTo>
                  <a:pt x="4884" y="849332"/>
                </a:lnTo>
                <a:lnTo>
                  <a:pt x="1231" y="897377"/>
                </a:lnTo>
                <a:lnTo>
                  <a:pt x="0" y="946061"/>
                </a:lnTo>
                <a:lnTo>
                  <a:pt x="1231" y="994746"/>
                </a:lnTo>
                <a:lnTo>
                  <a:pt x="4884" y="1042791"/>
                </a:lnTo>
                <a:lnTo>
                  <a:pt x="10900" y="1090139"/>
                </a:lnTo>
                <a:lnTo>
                  <a:pt x="19220" y="1136728"/>
                </a:lnTo>
                <a:lnTo>
                  <a:pt x="29784" y="1182500"/>
                </a:lnTo>
                <a:lnTo>
                  <a:pt x="42533" y="1227394"/>
                </a:lnTo>
                <a:lnTo>
                  <a:pt x="57407" y="1271353"/>
                </a:lnTo>
                <a:lnTo>
                  <a:pt x="74346" y="1314316"/>
                </a:lnTo>
                <a:lnTo>
                  <a:pt x="93292" y="1356223"/>
                </a:lnTo>
                <a:lnTo>
                  <a:pt x="114185" y="1397016"/>
                </a:lnTo>
                <a:lnTo>
                  <a:pt x="136965" y="1436635"/>
                </a:lnTo>
                <a:lnTo>
                  <a:pt x="161574" y="1475020"/>
                </a:lnTo>
                <a:lnTo>
                  <a:pt x="187950" y="1512112"/>
                </a:lnTo>
                <a:lnTo>
                  <a:pt x="216036" y="1547852"/>
                </a:lnTo>
                <a:lnTo>
                  <a:pt x="245772" y="1582180"/>
                </a:lnTo>
                <a:lnTo>
                  <a:pt x="277098" y="1615036"/>
                </a:lnTo>
                <a:lnTo>
                  <a:pt x="309954" y="1646362"/>
                </a:lnTo>
                <a:lnTo>
                  <a:pt x="344282" y="1676098"/>
                </a:lnTo>
                <a:lnTo>
                  <a:pt x="380022" y="1704183"/>
                </a:lnTo>
                <a:lnTo>
                  <a:pt x="417114" y="1730560"/>
                </a:lnTo>
                <a:lnTo>
                  <a:pt x="455499" y="1755168"/>
                </a:lnTo>
                <a:lnTo>
                  <a:pt x="495118" y="1777949"/>
                </a:lnTo>
                <a:lnTo>
                  <a:pt x="535911" y="1798841"/>
                </a:lnTo>
                <a:lnTo>
                  <a:pt x="577818" y="1817787"/>
                </a:lnTo>
                <a:lnTo>
                  <a:pt x="620781" y="1834727"/>
                </a:lnTo>
                <a:lnTo>
                  <a:pt x="664739" y="1849601"/>
                </a:lnTo>
                <a:lnTo>
                  <a:pt x="709634" y="1862350"/>
                </a:lnTo>
                <a:lnTo>
                  <a:pt x="755406" y="1872914"/>
                </a:lnTo>
                <a:lnTo>
                  <a:pt x="801995" y="1881234"/>
                </a:lnTo>
                <a:lnTo>
                  <a:pt x="849343" y="1887250"/>
                </a:lnTo>
                <a:lnTo>
                  <a:pt x="897388" y="1890903"/>
                </a:lnTo>
                <a:lnTo>
                  <a:pt x="946073" y="1892134"/>
                </a:lnTo>
                <a:close/>
              </a:path>
            </a:pathLst>
          </a:custGeom>
          <a:ln w="12700">
            <a:solidFill>
              <a:srgbClr val="82CA99"/>
            </a:solidFill>
          </a:ln>
        </p:spPr>
        <p:txBody>
          <a:bodyPr wrap="square" lIns="0" tIns="0" rIns="0" bIns="0" rtlCol="0"/>
          <a:lstStyle/>
          <a:p>
            <a:endParaRPr sz="1350"/>
          </a:p>
        </p:txBody>
      </p:sp>
      <p:sp>
        <p:nvSpPr>
          <p:cNvPr id="5" name="object 5"/>
          <p:cNvSpPr txBox="1"/>
          <p:nvPr/>
        </p:nvSpPr>
        <p:spPr>
          <a:xfrm>
            <a:off x="736387" y="2589747"/>
            <a:ext cx="1102043" cy="947535"/>
          </a:xfrm>
          <a:prstGeom prst="rect">
            <a:avLst/>
          </a:prstGeom>
        </p:spPr>
        <p:txBody>
          <a:bodyPr vert="horz" wrap="square" lIns="0" tIns="32861" rIns="0" bIns="0" rtlCol="0">
            <a:spAutoFit/>
          </a:bodyPr>
          <a:lstStyle/>
          <a:p>
            <a:pPr marL="246221">
              <a:spcBef>
                <a:spcPts val="259"/>
              </a:spcBef>
            </a:pPr>
            <a:r>
              <a:rPr sz="825" spc="-8" dirty="0">
                <a:solidFill>
                  <a:srgbClr val="231F20"/>
                </a:solidFill>
                <a:latin typeface="Graphik Regular"/>
                <a:cs typeface="Graphik Regular"/>
              </a:rPr>
              <a:t>LYHÖRDHET</a:t>
            </a:r>
            <a:endParaRPr sz="825" dirty="0">
              <a:latin typeface="Graphik Regular"/>
              <a:cs typeface="Graphik Regular"/>
            </a:endParaRPr>
          </a:p>
          <a:p>
            <a:pPr marL="9525" marR="3810" algn="ctr">
              <a:spcBef>
                <a:spcPts val="180"/>
              </a:spcBef>
            </a:pPr>
            <a:r>
              <a:rPr sz="825" dirty="0">
                <a:solidFill>
                  <a:srgbClr val="231F20"/>
                </a:solidFill>
                <a:latin typeface="Graphik Regular"/>
                <a:cs typeface="Graphik Regular"/>
              </a:rPr>
              <a:t>Vi </a:t>
            </a:r>
            <a:r>
              <a:rPr sz="825" spc="-8" dirty="0">
                <a:solidFill>
                  <a:srgbClr val="231F20"/>
                </a:solidFill>
                <a:latin typeface="Graphik Regular"/>
                <a:cs typeface="Graphik Regular"/>
              </a:rPr>
              <a:t>arbetar</a:t>
            </a:r>
            <a:r>
              <a:rPr sz="825" spc="-34" dirty="0">
                <a:solidFill>
                  <a:srgbClr val="231F20"/>
                </a:solidFill>
                <a:latin typeface="Graphik Regular"/>
                <a:cs typeface="Graphik Regular"/>
              </a:rPr>
              <a:t> </a:t>
            </a:r>
            <a:r>
              <a:rPr sz="825" spc="-8" dirty="0">
                <a:solidFill>
                  <a:srgbClr val="231F20"/>
                </a:solidFill>
                <a:latin typeface="Graphik Regular"/>
                <a:cs typeface="Graphik Regular"/>
              </a:rPr>
              <a:t>tillsammans  </a:t>
            </a:r>
            <a:r>
              <a:rPr sz="825" dirty="0">
                <a:solidFill>
                  <a:srgbClr val="231F20"/>
                </a:solidFill>
                <a:latin typeface="Graphik Regular"/>
                <a:cs typeface="Graphik Regular"/>
              </a:rPr>
              <a:t>med </a:t>
            </a:r>
            <a:r>
              <a:rPr sz="825" spc="-4" dirty="0">
                <a:solidFill>
                  <a:srgbClr val="231F20"/>
                </a:solidFill>
                <a:latin typeface="Graphik Regular"/>
                <a:cs typeface="Graphik Regular"/>
              </a:rPr>
              <a:t>målgrupper </a:t>
            </a:r>
            <a:r>
              <a:rPr sz="825" spc="-8" dirty="0">
                <a:solidFill>
                  <a:srgbClr val="231F20"/>
                </a:solidFill>
                <a:latin typeface="Graphik Regular"/>
                <a:cs typeface="Graphik Regular"/>
              </a:rPr>
              <a:t>för  </a:t>
            </a:r>
            <a:r>
              <a:rPr sz="825" spc="-4" dirty="0">
                <a:solidFill>
                  <a:srgbClr val="231F20"/>
                </a:solidFill>
                <a:latin typeface="Graphik Regular"/>
                <a:cs typeface="Graphik Regular"/>
              </a:rPr>
              <a:t>att möta deras behov  och </a:t>
            </a:r>
            <a:r>
              <a:rPr sz="825" spc="-8" dirty="0">
                <a:solidFill>
                  <a:srgbClr val="231F20"/>
                </a:solidFill>
                <a:latin typeface="Graphik Regular"/>
                <a:cs typeface="Graphik Regular"/>
              </a:rPr>
              <a:t>legitima</a:t>
            </a:r>
            <a:r>
              <a:rPr sz="825" spc="-11" dirty="0">
                <a:solidFill>
                  <a:srgbClr val="231F20"/>
                </a:solidFill>
                <a:latin typeface="Graphik Regular"/>
                <a:cs typeface="Graphik Regular"/>
              </a:rPr>
              <a:t> krav</a:t>
            </a:r>
            <a:endParaRPr sz="825" dirty="0">
              <a:latin typeface="Graphik Regular"/>
              <a:cs typeface="Graphik Regular"/>
            </a:endParaRPr>
          </a:p>
          <a:p>
            <a:pPr marL="165259" marR="160020" algn="ctr"/>
            <a:r>
              <a:rPr sz="825" dirty="0">
                <a:solidFill>
                  <a:srgbClr val="231F20"/>
                </a:solidFill>
                <a:latin typeface="Graphik Regular"/>
                <a:cs typeface="Graphik Regular"/>
              </a:rPr>
              <a:t>i ett</a:t>
            </a:r>
            <a:r>
              <a:rPr sz="825" spc="-53" dirty="0">
                <a:solidFill>
                  <a:srgbClr val="231F20"/>
                </a:solidFill>
                <a:latin typeface="Graphik Regular"/>
                <a:cs typeface="Graphik Regular"/>
              </a:rPr>
              <a:t> </a:t>
            </a:r>
            <a:r>
              <a:rPr sz="825" spc="-4" dirty="0">
                <a:solidFill>
                  <a:srgbClr val="231F20"/>
                </a:solidFill>
                <a:latin typeface="Graphik Regular"/>
                <a:cs typeface="Graphik Regular"/>
              </a:rPr>
              <a:t>respektfullt  </a:t>
            </a:r>
            <a:r>
              <a:rPr sz="825" spc="-8" dirty="0">
                <a:solidFill>
                  <a:srgbClr val="231F20"/>
                </a:solidFill>
                <a:latin typeface="Graphik Regular"/>
                <a:cs typeface="Graphik Regular"/>
              </a:rPr>
              <a:t>samarbete.</a:t>
            </a:r>
            <a:endParaRPr sz="825" dirty="0">
              <a:latin typeface="Graphik Regular"/>
              <a:cs typeface="Graphik Regular"/>
            </a:endParaRPr>
          </a:p>
        </p:txBody>
      </p:sp>
      <p:sp>
        <p:nvSpPr>
          <p:cNvPr id="6" name="object 6"/>
          <p:cNvSpPr/>
          <p:nvPr/>
        </p:nvSpPr>
        <p:spPr>
          <a:xfrm>
            <a:off x="2193489" y="2355756"/>
            <a:ext cx="1419225" cy="1419225"/>
          </a:xfrm>
          <a:custGeom>
            <a:avLst/>
            <a:gdLst/>
            <a:ahLst/>
            <a:cxnLst/>
            <a:rect l="l" t="t" r="r" b="b"/>
            <a:pathLst>
              <a:path w="1892300" h="1892300">
                <a:moveTo>
                  <a:pt x="946073" y="0"/>
                </a:moveTo>
                <a:lnTo>
                  <a:pt x="897388" y="1231"/>
                </a:lnTo>
                <a:lnTo>
                  <a:pt x="849343" y="4884"/>
                </a:lnTo>
                <a:lnTo>
                  <a:pt x="801995" y="10900"/>
                </a:lnTo>
                <a:lnTo>
                  <a:pt x="755406" y="19220"/>
                </a:lnTo>
                <a:lnTo>
                  <a:pt x="709634" y="29784"/>
                </a:lnTo>
                <a:lnTo>
                  <a:pt x="664739" y="42533"/>
                </a:lnTo>
                <a:lnTo>
                  <a:pt x="620781" y="57407"/>
                </a:lnTo>
                <a:lnTo>
                  <a:pt x="577818" y="74346"/>
                </a:lnTo>
                <a:lnTo>
                  <a:pt x="535911" y="93292"/>
                </a:lnTo>
                <a:lnTo>
                  <a:pt x="495118" y="114185"/>
                </a:lnTo>
                <a:lnTo>
                  <a:pt x="455499" y="136965"/>
                </a:lnTo>
                <a:lnTo>
                  <a:pt x="417114" y="161573"/>
                </a:lnTo>
                <a:lnTo>
                  <a:pt x="380022" y="187950"/>
                </a:lnTo>
                <a:lnTo>
                  <a:pt x="344282" y="216035"/>
                </a:lnTo>
                <a:lnTo>
                  <a:pt x="309954" y="245771"/>
                </a:lnTo>
                <a:lnTo>
                  <a:pt x="277098" y="277096"/>
                </a:lnTo>
                <a:lnTo>
                  <a:pt x="245772" y="309952"/>
                </a:lnTo>
                <a:lnTo>
                  <a:pt x="216036" y="344280"/>
                </a:lnTo>
                <a:lnTo>
                  <a:pt x="187950" y="380019"/>
                </a:lnTo>
                <a:lnTo>
                  <a:pt x="161574" y="417111"/>
                </a:lnTo>
                <a:lnTo>
                  <a:pt x="136965" y="455495"/>
                </a:lnTo>
                <a:lnTo>
                  <a:pt x="114185" y="495114"/>
                </a:lnTo>
                <a:lnTo>
                  <a:pt x="93292" y="535906"/>
                </a:lnTo>
                <a:lnTo>
                  <a:pt x="74346" y="577813"/>
                </a:lnTo>
                <a:lnTo>
                  <a:pt x="57407" y="620775"/>
                </a:lnTo>
                <a:lnTo>
                  <a:pt x="42533" y="664733"/>
                </a:lnTo>
                <a:lnTo>
                  <a:pt x="29784" y="709627"/>
                </a:lnTo>
                <a:lnTo>
                  <a:pt x="19220" y="755398"/>
                </a:lnTo>
                <a:lnTo>
                  <a:pt x="10900" y="801986"/>
                </a:lnTo>
                <a:lnTo>
                  <a:pt x="4884" y="849332"/>
                </a:lnTo>
                <a:lnTo>
                  <a:pt x="1231" y="897377"/>
                </a:lnTo>
                <a:lnTo>
                  <a:pt x="0" y="946061"/>
                </a:lnTo>
                <a:lnTo>
                  <a:pt x="1231" y="994746"/>
                </a:lnTo>
                <a:lnTo>
                  <a:pt x="4884" y="1042791"/>
                </a:lnTo>
                <a:lnTo>
                  <a:pt x="10900" y="1090139"/>
                </a:lnTo>
                <a:lnTo>
                  <a:pt x="19220" y="1136728"/>
                </a:lnTo>
                <a:lnTo>
                  <a:pt x="29784" y="1182500"/>
                </a:lnTo>
                <a:lnTo>
                  <a:pt x="42533" y="1227394"/>
                </a:lnTo>
                <a:lnTo>
                  <a:pt x="57407" y="1271353"/>
                </a:lnTo>
                <a:lnTo>
                  <a:pt x="74346" y="1314316"/>
                </a:lnTo>
                <a:lnTo>
                  <a:pt x="93292" y="1356223"/>
                </a:lnTo>
                <a:lnTo>
                  <a:pt x="114185" y="1397016"/>
                </a:lnTo>
                <a:lnTo>
                  <a:pt x="136965" y="1436635"/>
                </a:lnTo>
                <a:lnTo>
                  <a:pt x="161574" y="1475020"/>
                </a:lnTo>
                <a:lnTo>
                  <a:pt x="187950" y="1512112"/>
                </a:lnTo>
                <a:lnTo>
                  <a:pt x="216036" y="1547852"/>
                </a:lnTo>
                <a:lnTo>
                  <a:pt x="245772" y="1582180"/>
                </a:lnTo>
                <a:lnTo>
                  <a:pt x="277098" y="1615036"/>
                </a:lnTo>
                <a:lnTo>
                  <a:pt x="309954" y="1646362"/>
                </a:lnTo>
                <a:lnTo>
                  <a:pt x="344282" y="1676098"/>
                </a:lnTo>
                <a:lnTo>
                  <a:pt x="380022" y="1704183"/>
                </a:lnTo>
                <a:lnTo>
                  <a:pt x="417114" y="1730560"/>
                </a:lnTo>
                <a:lnTo>
                  <a:pt x="455499" y="1755168"/>
                </a:lnTo>
                <a:lnTo>
                  <a:pt x="495118" y="1777949"/>
                </a:lnTo>
                <a:lnTo>
                  <a:pt x="535911" y="1798841"/>
                </a:lnTo>
                <a:lnTo>
                  <a:pt x="577818" y="1817787"/>
                </a:lnTo>
                <a:lnTo>
                  <a:pt x="620781" y="1834727"/>
                </a:lnTo>
                <a:lnTo>
                  <a:pt x="664739" y="1849601"/>
                </a:lnTo>
                <a:lnTo>
                  <a:pt x="709634" y="1862350"/>
                </a:lnTo>
                <a:lnTo>
                  <a:pt x="755406" y="1872914"/>
                </a:lnTo>
                <a:lnTo>
                  <a:pt x="801995" y="1881234"/>
                </a:lnTo>
                <a:lnTo>
                  <a:pt x="849343" y="1887250"/>
                </a:lnTo>
                <a:lnTo>
                  <a:pt x="897388" y="1890903"/>
                </a:lnTo>
                <a:lnTo>
                  <a:pt x="946073" y="1892134"/>
                </a:lnTo>
                <a:lnTo>
                  <a:pt x="994758" y="1890903"/>
                </a:lnTo>
                <a:lnTo>
                  <a:pt x="1042804" y="1887250"/>
                </a:lnTo>
                <a:lnTo>
                  <a:pt x="1090151" y="1881234"/>
                </a:lnTo>
                <a:lnTo>
                  <a:pt x="1136741" y="1872914"/>
                </a:lnTo>
                <a:lnTo>
                  <a:pt x="1182512" y="1862350"/>
                </a:lnTo>
                <a:lnTo>
                  <a:pt x="1227407" y="1849601"/>
                </a:lnTo>
                <a:lnTo>
                  <a:pt x="1271366" y="1834727"/>
                </a:lnTo>
                <a:lnTo>
                  <a:pt x="1314328" y="1817787"/>
                </a:lnTo>
                <a:lnTo>
                  <a:pt x="1356236" y="1798841"/>
                </a:lnTo>
                <a:lnTo>
                  <a:pt x="1397029" y="1777949"/>
                </a:lnTo>
                <a:lnTo>
                  <a:pt x="1436648" y="1755168"/>
                </a:lnTo>
                <a:lnTo>
                  <a:pt x="1475033" y="1730560"/>
                </a:lnTo>
                <a:lnTo>
                  <a:pt x="1512125" y="1704183"/>
                </a:lnTo>
                <a:lnTo>
                  <a:pt x="1547865" y="1676098"/>
                </a:lnTo>
                <a:lnTo>
                  <a:pt x="1582192" y="1646362"/>
                </a:lnTo>
                <a:lnTo>
                  <a:pt x="1615049" y="1615036"/>
                </a:lnTo>
                <a:lnTo>
                  <a:pt x="1646375" y="1582180"/>
                </a:lnTo>
                <a:lnTo>
                  <a:pt x="1676110" y="1547852"/>
                </a:lnTo>
                <a:lnTo>
                  <a:pt x="1704196" y="1512112"/>
                </a:lnTo>
                <a:lnTo>
                  <a:pt x="1730573" y="1475020"/>
                </a:lnTo>
                <a:lnTo>
                  <a:pt x="1755181" y="1436635"/>
                </a:lnTo>
                <a:lnTo>
                  <a:pt x="1777961" y="1397016"/>
                </a:lnTo>
                <a:lnTo>
                  <a:pt x="1798854" y="1356223"/>
                </a:lnTo>
                <a:lnTo>
                  <a:pt x="1817800" y="1314316"/>
                </a:lnTo>
                <a:lnTo>
                  <a:pt x="1834740" y="1271353"/>
                </a:lnTo>
                <a:lnTo>
                  <a:pt x="1849614" y="1227394"/>
                </a:lnTo>
                <a:lnTo>
                  <a:pt x="1862362" y="1182500"/>
                </a:lnTo>
                <a:lnTo>
                  <a:pt x="1872926" y="1136728"/>
                </a:lnTo>
                <a:lnTo>
                  <a:pt x="1881246" y="1090139"/>
                </a:lnTo>
                <a:lnTo>
                  <a:pt x="1887263" y="1042791"/>
                </a:lnTo>
                <a:lnTo>
                  <a:pt x="1890916" y="994746"/>
                </a:lnTo>
                <a:lnTo>
                  <a:pt x="1892147" y="946061"/>
                </a:lnTo>
                <a:lnTo>
                  <a:pt x="1890916" y="897377"/>
                </a:lnTo>
                <a:lnTo>
                  <a:pt x="1887263" y="849332"/>
                </a:lnTo>
                <a:lnTo>
                  <a:pt x="1881246" y="801986"/>
                </a:lnTo>
                <a:lnTo>
                  <a:pt x="1872926" y="755398"/>
                </a:lnTo>
                <a:lnTo>
                  <a:pt x="1862362" y="709627"/>
                </a:lnTo>
                <a:lnTo>
                  <a:pt x="1849614" y="664733"/>
                </a:lnTo>
                <a:lnTo>
                  <a:pt x="1834740" y="620775"/>
                </a:lnTo>
                <a:lnTo>
                  <a:pt x="1817800" y="577813"/>
                </a:lnTo>
                <a:lnTo>
                  <a:pt x="1798854" y="535906"/>
                </a:lnTo>
                <a:lnTo>
                  <a:pt x="1777961" y="495114"/>
                </a:lnTo>
                <a:lnTo>
                  <a:pt x="1755181" y="455495"/>
                </a:lnTo>
                <a:lnTo>
                  <a:pt x="1730573" y="417111"/>
                </a:lnTo>
                <a:lnTo>
                  <a:pt x="1704196" y="380019"/>
                </a:lnTo>
                <a:lnTo>
                  <a:pt x="1676110" y="344280"/>
                </a:lnTo>
                <a:lnTo>
                  <a:pt x="1646375" y="309952"/>
                </a:lnTo>
                <a:lnTo>
                  <a:pt x="1615049" y="277096"/>
                </a:lnTo>
                <a:lnTo>
                  <a:pt x="1582192" y="245771"/>
                </a:lnTo>
                <a:lnTo>
                  <a:pt x="1547865" y="216035"/>
                </a:lnTo>
                <a:lnTo>
                  <a:pt x="1512125" y="187950"/>
                </a:lnTo>
                <a:lnTo>
                  <a:pt x="1475033" y="161573"/>
                </a:lnTo>
                <a:lnTo>
                  <a:pt x="1436648" y="136965"/>
                </a:lnTo>
                <a:lnTo>
                  <a:pt x="1397029" y="114185"/>
                </a:lnTo>
                <a:lnTo>
                  <a:pt x="1356236" y="93292"/>
                </a:lnTo>
                <a:lnTo>
                  <a:pt x="1314328" y="74346"/>
                </a:lnTo>
                <a:lnTo>
                  <a:pt x="1271366" y="57407"/>
                </a:lnTo>
                <a:lnTo>
                  <a:pt x="1227407" y="42533"/>
                </a:lnTo>
                <a:lnTo>
                  <a:pt x="1182512" y="29784"/>
                </a:lnTo>
                <a:lnTo>
                  <a:pt x="1136741" y="19220"/>
                </a:lnTo>
                <a:lnTo>
                  <a:pt x="1090151" y="10900"/>
                </a:lnTo>
                <a:lnTo>
                  <a:pt x="1042804" y="4884"/>
                </a:lnTo>
                <a:lnTo>
                  <a:pt x="994758" y="1231"/>
                </a:lnTo>
                <a:lnTo>
                  <a:pt x="946073" y="0"/>
                </a:lnTo>
                <a:close/>
              </a:path>
            </a:pathLst>
          </a:custGeom>
          <a:solidFill>
            <a:srgbClr val="82CA99"/>
          </a:solidFill>
        </p:spPr>
        <p:txBody>
          <a:bodyPr wrap="square" lIns="0" tIns="0" rIns="0" bIns="0" rtlCol="0"/>
          <a:lstStyle/>
          <a:p>
            <a:endParaRPr sz="1350"/>
          </a:p>
        </p:txBody>
      </p:sp>
      <p:sp>
        <p:nvSpPr>
          <p:cNvPr id="7" name="object 7"/>
          <p:cNvSpPr txBox="1"/>
          <p:nvPr/>
        </p:nvSpPr>
        <p:spPr>
          <a:xfrm>
            <a:off x="2318345" y="2589747"/>
            <a:ext cx="1169670" cy="820577"/>
          </a:xfrm>
          <a:prstGeom prst="rect">
            <a:avLst/>
          </a:prstGeom>
        </p:spPr>
        <p:txBody>
          <a:bodyPr vert="horz" wrap="square" lIns="0" tIns="32861" rIns="0" bIns="0" rtlCol="0">
            <a:spAutoFit/>
          </a:bodyPr>
          <a:lstStyle/>
          <a:p>
            <a:pPr marL="238125">
              <a:spcBef>
                <a:spcPts val="259"/>
              </a:spcBef>
            </a:pPr>
            <a:r>
              <a:rPr sz="825" spc="-4" dirty="0">
                <a:solidFill>
                  <a:srgbClr val="231F20"/>
                </a:solidFill>
                <a:latin typeface="Graphik Regular"/>
                <a:cs typeface="Graphik Regular"/>
              </a:rPr>
              <a:t>OPARTISKHET</a:t>
            </a:r>
            <a:endParaRPr sz="825">
              <a:latin typeface="Graphik Regular"/>
              <a:cs typeface="Graphik Regular"/>
            </a:endParaRPr>
          </a:p>
          <a:p>
            <a:pPr marL="132398">
              <a:spcBef>
                <a:spcPts val="180"/>
              </a:spcBef>
            </a:pPr>
            <a:r>
              <a:rPr sz="825" dirty="0">
                <a:solidFill>
                  <a:srgbClr val="231F20"/>
                </a:solidFill>
                <a:latin typeface="Graphik Regular"/>
                <a:cs typeface="Graphik Regular"/>
              </a:rPr>
              <a:t>Vi </a:t>
            </a:r>
            <a:r>
              <a:rPr sz="825" spc="-4" dirty="0">
                <a:solidFill>
                  <a:srgbClr val="231F20"/>
                </a:solidFill>
                <a:latin typeface="Graphik Regular"/>
                <a:cs typeface="Graphik Regular"/>
              </a:rPr>
              <a:t>tar </a:t>
            </a:r>
            <a:r>
              <a:rPr sz="825" spc="-11" dirty="0">
                <a:solidFill>
                  <a:srgbClr val="231F20"/>
                </a:solidFill>
                <a:latin typeface="Graphik Regular"/>
                <a:cs typeface="Graphik Regular"/>
              </a:rPr>
              <a:t>inte</a:t>
            </a:r>
            <a:r>
              <a:rPr sz="825" spc="-19" dirty="0">
                <a:solidFill>
                  <a:srgbClr val="231F20"/>
                </a:solidFill>
                <a:latin typeface="Graphik Regular"/>
                <a:cs typeface="Graphik Regular"/>
              </a:rPr>
              <a:t> </a:t>
            </a:r>
            <a:r>
              <a:rPr sz="825" spc="-8" dirty="0">
                <a:solidFill>
                  <a:srgbClr val="231F20"/>
                </a:solidFill>
                <a:latin typeface="Graphik Regular"/>
                <a:cs typeface="Graphik Regular"/>
              </a:rPr>
              <a:t>ställning</a:t>
            </a:r>
            <a:endParaRPr sz="825">
              <a:latin typeface="Graphik Regular"/>
              <a:cs typeface="Graphik Regular"/>
            </a:endParaRPr>
          </a:p>
          <a:p>
            <a:pPr marL="9525" marR="3810" algn="ctr"/>
            <a:r>
              <a:rPr sz="825" dirty="0">
                <a:solidFill>
                  <a:srgbClr val="231F20"/>
                </a:solidFill>
                <a:latin typeface="Graphik Regular"/>
                <a:cs typeface="Graphik Regular"/>
              </a:rPr>
              <a:t>i </a:t>
            </a:r>
            <a:r>
              <a:rPr sz="825" spc="-8" dirty="0">
                <a:solidFill>
                  <a:srgbClr val="231F20"/>
                </a:solidFill>
                <a:latin typeface="Graphik Regular"/>
                <a:cs typeface="Graphik Regular"/>
              </a:rPr>
              <a:t>några konflikter </a:t>
            </a:r>
            <a:r>
              <a:rPr sz="825" spc="-4" dirty="0">
                <a:solidFill>
                  <a:srgbClr val="231F20"/>
                </a:solidFill>
                <a:latin typeface="Graphik Regular"/>
                <a:cs typeface="Graphik Regular"/>
              </a:rPr>
              <a:t>och</a:t>
            </a:r>
            <a:r>
              <a:rPr sz="825" spc="-38" dirty="0">
                <a:solidFill>
                  <a:srgbClr val="231F20"/>
                </a:solidFill>
                <a:latin typeface="Graphik Regular"/>
                <a:cs typeface="Graphik Regular"/>
              </a:rPr>
              <a:t> </a:t>
            </a:r>
            <a:r>
              <a:rPr sz="825" spc="-4" dirty="0">
                <a:solidFill>
                  <a:srgbClr val="231F20"/>
                </a:solidFill>
                <a:latin typeface="Graphik Regular"/>
                <a:cs typeface="Graphik Regular"/>
              </a:rPr>
              <a:t>är  opartiska när det </a:t>
            </a:r>
            <a:r>
              <a:rPr sz="825" spc="-8" dirty="0">
                <a:solidFill>
                  <a:srgbClr val="231F20"/>
                </a:solidFill>
                <a:latin typeface="Graphik Regular"/>
                <a:cs typeface="Graphik Regular"/>
              </a:rPr>
              <a:t>gäller  sociala, etniska </a:t>
            </a:r>
            <a:r>
              <a:rPr sz="825" spc="-4" dirty="0">
                <a:solidFill>
                  <a:srgbClr val="231F20"/>
                </a:solidFill>
                <a:latin typeface="Graphik Regular"/>
                <a:cs typeface="Graphik Regular"/>
              </a:rPr>
              <a:t>och  </a:t>
            </a:r>
            <a:r>
              <a:rPr sz="825" spc="-8" dirty="0">
                <a:solidFill>
                  <a:srgbClr val="231F20"/>
                </a:solidFill>
                <a:latin typeface="Graphik Regular"/>
                <a:cs typeface="Graphik Regular"/>
              </a:rPr>
              <a:t>partipolitiska</a:t>
            </a:r>
            <a:r>
              <a:rPr sz="825" spc="-4" dirty="0">
                <a:solidFill>
                  <a:srgbClr val="231F20"/>
                </a:solidFill>
                <a:latin typeface="Graphik Regular"/>
                <a:cs typeface="Graphik Regular"/>
              </a:rPr>
              <a:t> </a:t>
            </a:r>
            <a:r>
              <a:rPr sz="825" spc="-8" dirty="0">
                <a:solidFill>
                  <a:srgbClr val="231F20"/>
                </a:solidFill>
                <a:latin typeface="Graphik Regular"/>
                <a:cs typeface="Graphik Regular"/>
              </a:rPr>
              <a:t>intressen.</a:t>
            </a:r>
            <a:endParaRPr sz="825">
              <a:latin typeface="Graphik Regular"/>
              <a:cs typeface="Graphik Regular"/>
            </a:endParaRPr>
          </a:p>
        </p:txBody>
      </p:sp>
      <p:sp>
        <p:nvSpPr>
          <p:cNvPr id="8" name="object 8"/>
          <p:cNvSpPr/>
          <p:nvPr/>
        </p:nvSpPr>
        <p:spPr>
          <a:xfrm>
            <a:off x="3801758" y="2355756"/>
            <a:ext cx="1419225" cy="1419225"/>
          </a:xfrm>
          <a:custGeom>
            <a:avLst/>
            <a:gdLst/>
            <a:ahLst/>
            <a:cxnLst/>
            <a:rect l="l" t="t" r="r" b="b"/>
            <a:pathLst>
              <a:path w="1892300" h="1892300">
                <a:moveTo>
                  <a:pt x="946073" y="0"/>
                </a:moveTo>
                <a:lnTo>
                  <a:pt x="897388" y="1231"/>
                </a:lnTo>
                <a:lnTo>
                  <a:pt x="849343" y="4884"/>
                </a:lnTo>
                <a:lnTo>
                  <a:pt x="801995" y="10900"/>
                </a:lnTo>
                <a:lnTo>
                  <a:pt x="755406" y="19220"/>
                </a:lnTo>
                <a:lnTo>
                  <a:pt x="709634" y="29784"/>
                </a:lnTo>
                <a:lnTo>
                  <a:pt x="664739" y="42533"/>
                </a:lnTo>
                <a:lnTo>
                  <a:pt x="620781" y="57407"/>
                </a:lnTo>
                <a:lnTo>
                  <a:pt x="577818" y="74346"/>
                </a:lnTo>
                <a:lnTo>
                  <a:pt x="535911" y="93292"/>
                </a:lnTo>
                <a:lnTo>
                  <a:pt x="495118" y="114185"/>
                </a:lnTo>
                <a:lnTo>
                  <a:pt x="455499" y="136965"/>
                </a:lnTo>
                <a:lnTo>
                  <a:pt x="417114" y="161573"/>
                </a:lnTo>
                <a:lnTo>
                  <a:pt x="380022" y="187950"/>
                </a:lnTo>
                <a:lnTo>
                  <a:pt x="344282" y="216035"/>
                </a:lnTo>
                <a:lnTo>
                  <a:pt x="309954" y="245771"/>
                </a:lnTo>
                <a:lnTo>
                  <a:pt x="277098" y="277096"/>
                </a:lnTo>
                <a:lnTo>
                  <a:pt x="245772" y="309952"/>
                </a:lnTo>
                <a:lnTo>
                  <a:pt x="216036" y="344280"/>
                </a:lnTo>
                <a:lnTo>
                  <a:pt x="187950" y="380019"/>
                </a:lnTo>
                <a:lnTo>
                  <a:pt x="161574" y="417111"/>
                </a:lnTo>
                <a:lnTo>
                  <a:pt x="136965" y="455495"/>
                </a:lnTo>
                <a:lnTo>
                  <a:pt x="114185" y="495114"/>
                </a:lnTo>
                <a:lnTo>
                  <a:pt x="93292" y="535906"/>
                </a:lnTo>
                <a:lnTo>
                  <a:pt x="74346" y="577813"/>
                </a:lnTo>
                <a:lnTo>
                  <a:pt x="57407" y="620775"/>
                </a:lnTo>
                <a:lnTo>
                  <a:pt x="42533" y="664733"/>
                </a:lnTo>
                <a:lnTo>
                  <a:pt x="29784" y="709627"/>
                </a:lnTo>
                <a:lnTo>
                  <a:pt x="19220" y="755398"/>
                </a:lnTo>
                <a:lnTo>
                  <a:pt x="10900" y="801986"/>
                </a:lnTo>
                <a:lnTo>
                  <a:pt x="4884" y="849332"/>
                </a:lnTo>
                <a:lnTo>
                  <a:pt x="1231" y="897377"/>
                </a:lnTo>
                <a:lnTo>
                  <a:pt x="0" y="946061"/>
                </a:lnTo>
                <a:lnTo>
                  <a:pt x="1231" y="994746"/>
                </a:lnTo>
                <a:lnTo>
                  <a:pt x="4884" y="1042791"/>
                </a:lnTo>
                <a:lnTo>
                  <a:pt x="10900" y="1090139"/>
                </a:lnTo>
                <a:lnTo>
                  <a:pt x="19220" y="1136728"/>
                </a:lnTo>
                <a:lnTo>
                  <a:pt x="29784" y="1182500"/>
                </a:lnTo>
                <a:lnTo>
                  <a:pt x="42533" y="1227394"/>
                </a:lnTo>
                <a:lnTo>
                  <a:pt x="57407" y="1271353"/>
                </a:lnTo>
                <a:lnTo>
                  <a:pt x="74346" y="1314316"/>
                </a:lnTo>
                <a:lnTo>
                  <a:pt x="93292" y="1356223"/>
                </a:lnTo>
                <a:lnTo>
                  <a:pt x="114185" y="1397016"/>
                </a:lnTo>
                <a:lnTo>
                  <a:pt x="136965" y="1436635"/>
                </a:lnTo>
                <a:lnTo>
                  <a:pt x="161574" y="1475020"/>
                </a:lnTo>
                <a:lnTo>
                  <a:pt x="187950" y="1512112"/>
                </a:lnTo>
                <a:lnTo>
                  <a:pt x="216036" y="1547852"/>
                </a:lnTo>
                <a:lnTo>
                  <a:pt x="245772" y="1582180"/>
                </a:lnTo>
                <a:lnTo>
                  <a:pt x="277098" y="1615036"/>
                </a:lnTo>
                <a:lnTo>
                  <a:pt x="309954" y="1646362"/>
                </a:lnTo>
                <a:lnTo>
                  <a:pt x="344282" y="1676098"/>
                </a:lnTo>
                <a:lnTo>
                  <a:pt x="380022" y="1704183"/>
                </a:lnTo>
                <a:lnTo>
                  <a:pt x="417114" y="1730560"/>
                </a:lnTo>
                <a:lnTo>
                  <a:pt x="455499" y="1755168"/>
                </a:lnTo>
                <a:lnTo>
                  <a:pt x="495118" y="1777949"/>
                </a:lnTo>
                <a:lnTo>
                  <a:pt x="535911" y="1798841"/>
                </a:lnTo>
                <a:lnTo>
                  <a:pt x="577818" y="1817787"/>
                </a:lnTo>
                <a:lnTo>
                  <a:pt x="620781" y="1834727"/>
                </a:lnTo>
                <a:lnTo>
                  <a:pt x="664739" y="1849601"/>
                </a:lnTo>
                <a:lnTo>
                  <a:pt x="709634" y="1862350"/>
                </a:lnTo>
                <a:lnTo>
                  <a:pt x="755406" y="1872914"/>
                </a:lnTo>
                <a:lnTo>
                  <a:pt x="801995" y="1881234"/>
                </a:lnTo>
                <a:lnTo>
                  <a:pt x="849343" y="1887250"/>
                </a:lnTo>
                <a:lnTo>
                  <a:pt x="897388" y="1890903"/>
                </a:lnTo>
                <a:lnTo>
                  <a:pt x="946073" y="1892134"/>
                </a:lnTo>
                <a:lnTo>
                  <a:pt x="994758" y="1890903"/>
                </a:lnTo>
                <a:lnTo>
                  <a:pt x="1042804" y="1887250"/>
                </a:lnTo>
                <a:lnTo>
                  <a:pt x="1090151" y="1881234"/>
                </a:lnTo>
                <a:lnTo>
                  <a:pt x="1136741" y="1872914"/>
                </a:lnTo>
                <a:lnTo>
                  <a:pt x="1182512" y="1862350"/>
                </a:lnTo>
                <a:lnTo>
                  <a:pt x="1227407" y="1849601"/>
                </a:lnTo>
                <a:lnTo>
                  <a:pt x="1271366" y="1834727"/>
                </a:lnTo>
                <a:lnTo>
                  <a:pt x="1314328" y="1817787"/>
                </a:lnTo>
                <a:lnTo>
                  <a:pt x="1356236" y="1798841"/>
                </a:lnTo>
                <a:lnTo>
                  <a:pt x="1397029" y="1777949"/>
                </a:lnTo>
                <a:lnTo>
                  <a:pt x="1436648" y="1755168"/>
                </a:lnTo>
                <a:lnTo>
                  <a:pt x="1475033" y="1730560"/>
                </a:lnTo>
                <a:lnTo>
                  <a:pt x="1512125" y="1704183"/>
                </a:lnTo>
                <a:lnTo>
                  <a:pt x="1547865" y="1676098"/>
                </a:lnTo>
                <a:lnTo>
                  <a:pt x="1582192" y="1646362"/>
                </a:lnTo>
                <a:lnTo>
                  <a:pt x="1615049" y="1615036"/>
                </a:lnTo>
                <a:lnTo>
                  <a:pt x="1646375" y="1582180"/>
                </a:lnTo>
                <a:lnTo>
                  <a:pt x="1676110" y="1547852"/>
                </a:lnTo>
                <a:lnTo>
                  <a:pt x="1704196" y="1512112"/>
                </a:lnTo>
                <a:lnTo>
                  <a:pt x="1730573" y="1475020"/>
                </a:lnTo>
                <a:lnTo>
                  <a:pt x="1755181" y="1436635"/>
                </a:lnTo>
                <a:lnTo>
                  <a:pt x="1777961" y="1397016"/>
                </a:lnTo>
                <a:lnTo>
                  <a:pt x="1798854" y="1356223"/>
                </a:lnTo>
                <a:lnTo>
                  <a:pt x="1817800" y="1314316"/>
                </a:lnTo>
                <a:lnTo>
                  <a:pt x="1834740" y="1271353"/>
                </a:lnTo>
                <a:lnTo>
                  <a:pt x="1849614" y="1227394"/>
                </a:lnTo>
                <a:lnTo>
                  <a:pt x="1862362" y="1182500"/>
                </a:lnTo>
                <a:lnTo>
                  <a:pt x="1872926" y="1136728"/>
                </a:lnTo>
                <a:lnTo>
                  <a:pt x="1881246" y="1090139"/>
                </a:lnTo>
                <a:lnTo>
                  <a:pt x="1887263" y="1042791"/>
                </a:lnTo>
                <a:lnTo>
                  <a:pt x="1890916" y="994746"/>
                </a:lnTo>
                <a:lnTo>
                  <a:pt x="1892147" y="946061"/>
                </a:lnTo>
                <a:lnTo>
                  <a:pt x="1890916" y="897377"/>
                </a:lnTo>
                <a:lnTo>
                  <a:pt x="1887263" y="849332"/>
                </a:lnTo>
                <a:lnTo>
                  <a:pt x="1881246" y="801986"/>
                </a:lnTo>
                <a:lnTo>
                  <a:pt x="1872926" y="755398"/>
                </a:lnTo>
                <a:lnTo>
                  <a:pt x="1862362" y="709627"/>
                </a:lnTo>
                <a:lnTo>
                  <a:pt x="1849614" y="664733"/>
                </a:lnTo>
                <a:lnTo>
                  <a:pt x="1834740" y="620775"/>
                </a:lnTo>
                <a:lnTo>
                  <a:pt x="1817800" y="577813"/>
                </a:lnTo>
                <a:lnTo>
                  <a:pt x="1798854" y="535906"/>
                </a:lnTo>
                <a:lnTo>
                  <a:pt x="1777961" y="495114"/>
                </a:lnTo>
                <a:lnTo>
                  <a:pt x="1755181" y="455495"/>
                </a:lnTo>
                <a:lnTo>
                  <a:pt x="1730573" y="417111"/>
                </a:lnTo>
                <a:lnTo>
                  <a:pt x="1704196" y="380019"/>
                </a:lnTo>
                <a:lnTo>
                  <a:pt x="1676110" y="344280"/>
                </a:lnTo>
                <a:lnTo>
                  <a:pt x="1646375" y="309952"/>
                </a:lnTo>
                <a:lnTo>
                  <a:pt x="1615049" y="277096"/>
                </a:lnTo>
                <a:lnTo>
                  <a:pt x="1582192" y="245771"/>
                </a:lnTo>
                <a:lnTo>
                  <a:pt x="1547865" y="216035"/>
                </a:lnTo>
                <a:lnTo>
                  <a:pt x="1512125" y="187950"/>
                </a:lnTo>
                <a:lnTo>
                  <a:pt x="1475033" y="161573"/>
                </a:lnTo>
                <a:lnTo>
                  <a:pt x="1436648" y="136965"/>
                </a:lnTo>
                <a:lnTo>
                  <a:pt x="1397029" y="114185"/>
                </a:lnTo>
                <a:lnTo>
                  <a:pt x="1356236" y="93292"/>
                </a:lnTo>
                <a:lnTo>
                  <a:pt x="1314328" y="74346"/>
                </a:lnTo>
                <a:lnTo>
                  <a:pt x="1271366" y="57407"/>
                </a:lnTo>
                <a:lnTo>
                  <a:pt x="1227407" y="42533"/>
                </a:lnTo>
                <a:lnTo>
                  <a:pt x="1182512" y="29784"/>
                </a:lnTo>
                <a:lnTo>
                  <a:pt x="1136741" y="19220"/>
                </a:lnTo>
                <a:lnTo>
                  <a:pt x="1090151" y="10900"/>
                </a:lnTo>
                <a:lnTo>
                  <a:pt x="1042804" y="4884"/>
                </a:lnTo>
                <a:lnTo>
                  <a:pt x="994758" y="1231"/>
                </a:lnTo>
                <a:lnTo>
                  <a:pt x="946073" y="0"/>
                </a:lnTo>
                <a:close/>
              </a:path>
            </a:pathLst>
          </a:custGeom>
          <a:solidFill>
            <a:srgbClr val="82CA99"/>
          </a:solidFill>
        </p:spPr>
        <p:txBody>
          <a:bodyPr wrap="square" lIns="0" tIns="0" rIns="0" bIns="0" rtlCol="0"/>
          <a:lstStyle/>
          <a:p>
            <a:endParaRPr sz="1350"/>
          </a:p>
        </p:txBody>
      </p:sp>
      <p:sp>
        <p:nvSpPr>
          <p:cNvPr id="9" name="object 9"/>
          <p:cNvSpPr txBox="1"/>
          <p:nvPr/>
        </p:nvSpPr>
        <p:spPr>
          <a:xfrm>
            <a:off x="3941715" y="2589747"/>
            <a:ext cx="1139666" cy="693619"/>
          </a:xfrm>
          <a:prstGeom prst="rect">
            <a:avLst/>
          </a:prstGeom>
        </p:spPr>
        <p:txBody>
          <a:bodyPr vert="horz" wrap="square" lIns="0" tIns="32861" rIns="0" bIns="0" rtlCol="0">
            <a:spAutoFit/>
          </a:bodyPr>
          <a:lstStyle/>
          <a:p>
            <a:pPr marL="294323">
              <a:spcBef>
                <a:spcPts val="259"/>
              </a:spcBef>
            </a:pPr>
            <a:r>
              <a:rPr sz="825" spc="-4" dirty="0">
                <a:solidFill>
                  <a:srgbClr val="231F20"/>
                </a:solidFill>
                <a:latin typeface="Graphik Regular"/>
                <a:cs typeface="Graphik Regular"/>
              </a:rPr>
              <a:t>JÄMLIKHET</a:t>
            </a:r>
            <a:endParaRPr sz="825">
              <a:latin typeface="Graphik Regular"/>
              <a:cs typeface="Graphik Regular"/>
            </a:endParaRPr>
          </a:p>
          <a:p>
            <a:pPr marL="9525" marR="3810" indent="-476" algn="ctr">
              <a:spcBef>
                <a:spcPts val="180"/>
              </a:spcBef>
            </a:pPr>
            <a:r>
              <a:rPr sz="825" dirty="0">
                <a:solidFill>
                  <a:srgbClr val="231F20"/>
                </a:solidFill>
                <a:latin typeface="Graphik Regular"/>
                <a:cs typeface="Graphik Regular"/>
              </a:rPr>
              <a:t>Vi </a:t>
            </a:r>
            <a:r>
              <a:rPr sz="825" spc="-8" dirty="0">
                <a:solidFill>
                  <a:srgbClr val="231F20"/>
                </a:solidFill>
                <a:latin typeface="Graphik Regular"/>
                <a:cs typeface="Graphik Regular"/>
              </a:rPr>
              <a:t>främjar lika  möjligheter </a:t>
            </a:r>
            <a:r>
              <a:rPr sz="825" spc="-4" dirty="0">
                <a:solidFill>
                  <a:srgbClr val="231F20"/>
                </a:solidFill>
                <a:latin typeface="Graphik Regular"/>
                <a:cs typeface="Graphik Regular"/>
              </a:rPr>
              <a:t>och  underlättar </a:t>
            </a:r>
            <a:r>
              <a:rPr sz="825" spc="-8" dirty="0">
                <a:solidFill>
                  <a:srgbClr val="231F20"/>
                </a:solidFill>
                <a:latin typeface="Graphik Regular"/>
                <a:cs typeface="Graphik Regular"/>
              </a:rPr>
              <a:t>lika</a:t>
            </a:r>
            <a:r>
              <a:rPr sz="825" spc="-64" dirty="0">
                <a:solidFill>
                  <a:srgbClr val="231F20"/>
                </a:solidFill>
                <a:latin typeface="Graphik Regular"/>
                <a:cs typeface="Graphik Regular"/>
              </a:rPr>
              <a:t> </a:t>
            </a:r>
            <a:r>
              <a:rPr sz="825" spc="-8" dirty="0">
                <a:solidFill>
                  <a:srgbClr val="231F20"/>
                </a:solidFill>
                <a:latin typeface="Graphik Regular"/>
                <a:cs typeface="Graphik Regular"/>
              </a:rPr>
              <a:t>tillgång  </a:t>
            </a:r>
            <a:r>
              <a:rPr sz="825" spc="-11" dirty="0">
                <a:solidFill>
                  <a:srgbClr val="231F20"/>
                </a:solidFill>
                <a:latin typeface="Graphik Regular"/>
                <a:cs typeface="Graphik Regular"/>
              </a:rPr>
              <a:t>till </a:t>
            </a:r>
            <a:r>
              <a:rPr sz="825" spc="-4" dirty="0">
                <a:solidFill>
                  <a:srgbClr val="231F20"/>
                </a:solidFill>
                <a:latin typeface="Graphik Regular"/>
                <a:cs typeface="Graphik Regular"/>
              </a:rPr>
              <a:t>resurser </a:t>
            </a:r>
            <a:r>
              <a:rPr sz="825" spc="-8" dirty="0">
                <a:solidFill>
                  <a:srgbClr val="231F20"/>
                </a:solidFill>
                <a:latin typeface="Graphik Regular"/>
                <a:cs typeface="Graphik Regular"/>
              </a:rPr>
              <a:t>för alla  </a:t>
            </a:r>
            <a:r>
              <a:rPr sz="825" spc="-15" dirty="0">
                <a:solidFill>
                  <a:srgbClr val="231F20"/>
                </a:solidFill>
                <a:latin typeface="Graphik Regular"/>
                <a:cs typeface="Graphik Regular"/>
              </a:rPr>
              <a:t>människor.</a:t>
            </a:r>
            <a:endParaRPr sz="825">
              <a:latin typeface="Graphik Regular"/>
              <a:cs typeface="Graphik Regular"/>
            </a:endParaRPr>
          </a:p>
        </p:txBody>
      </p:sp>
      <p:sp>
        <p:nvSpPr>
          <p:cNvPr id="10" name="object 10"/>
          <p:cNvSpPr/>
          <p:nvPr/>
        </p:nvSpPr>
        <p:spPr>
          <a:xfrm>
            <a:off x="5410027" y="2355756"/>
            <a:ext cx="1419225" cy="1419225"/>
          </a:xfrm>
          <a:custGeom>
            <a:avLst/>
            <a:gdLst/>
            <a:ahLst/>
            <a:cxnLst/>
            <a:rect l="l" t="t" r="r" b="b"/>
            <a:pathLst>
              <a:path w="1892300" h="1892300">
                <a:moveTo>
                  <a:pt x="946073" y="0"/>
                </a:moveTo>
                <a:lnTo>
                  <a:pt x="897388" y="1231"/>
                </a:lnTo>
                <a:lnTo>
                  <a:pt x="849343" y="4884"/>
                </a:lnTo>
                <a:lnTo>
                  <a:pt x="801995" y="10900"/>
                </a:lnTo>
                <a:lnTo>
                  <a:pt x="755406" y="19220"/>
                </a:lnTo>
                <a:lnTo>
                  <a:pt x="709634" y="29784"/>
                </a:lnTo>
                <a:lnTo>
                  <a:pt x="664739" y="42533"/>
                </a:lnTo>
                <a:lnTo>
                  <a:pt x="620781" y="57407"/>
                </a:lnTo>
                <a:lnTo>
                  <a:pt x="577818" y="74346"/>
                </a:lnTo>
                <a:lnTo>
                  <a:pt x="535911" y="93292"/>
                </a:lnTo>
                <a:lnTo>
                  <a:pt x="495118" y="114185"/>
                </a:lnTo>
                <a:lnTo>
                  <a:pt x="455499" y="136965"/>
                </a:lnTo>
                <a:lnTo>
                  <a:pt x="417114" y="161573"/>
                </a:lnTo>
                <a:lnTo>
                  <a:pt x="380022" y="187950"/>
                </a:lnTo>
                <a:lnTo>
                  <a:pt x="344282" y="216035"/>
                </a:lnTo>
                <a:lnTo>
                  <a:pt x="309954" y="245771"/>
                </a:lnTo>
                <a:lnTo>
                  <a:pt x="277098" y="277096"/>
                </a:lnTo>
                <a:lnTo>
                  <a:pt x="245772" y="309952"/>
                </a:lnTo>
                <a:lnTo>
                  <a:pt x="216036" y="344280"/>
                </a:lnTo>
                <a:lnTo>
                  <a:pt x="187950" y="380019"/>
                </a:lnTo>
                <a:lnTo>
                  <a:pt x="161574" y="417111"/>
                </a:lnTo>
                <a:lnTo>
                  <a:pt x="136965" y="455495"/>
                </a:lnTo>
                <a:lnTo>
                  <a:pt x="114185" y="495114"/>
                </a:lnTo>
                <a:lnTo>
                  <a:pt x="93292" y="535906"/>
                </a:lnTo>
                <a:lnTo>
                  <a:pt x="74346" y="577813"/>
                </a:lnTo>
                <a:lnTo>
                  <a:pt x="57407" y="620775"/>
                </a:lnTo>
                <a:lnTo>
                  <a:pt x="42533" y="664733"/>
                </a:lnTo>
                <a:lnTo>
                  <a:pt x="29784" y="709627"/>
                </a:lnTo>
                <a:lnTo>
                  <a:pt x="19220" y="755398"/>
                </a:lnTo>
                <a:lnTo>
                  <a:pt x="10900" y="801986"/>
                </a:lnTo>
                <a:lnTo>
                  <a:pt x="4884" y="849332"/>
                </a:lnTo>
                <a:lnTo>
                  <a:pt x="1231" y="897377"/>
                </a:lnTo>
                <a:lnTo>
                  <a:pt x="0" y="946061"/>
                </a:lnTo>
                <a:lnTo>
                  <a:pt x="1231" y="994746"/>
                </a:lnTo>
                <a:lnTo>
                  <a:pt x="4884" y="1042791"/>
                </a:lnTo>
                <a:lnTo>
                  <a:pt x="10900" y="1090139"/>
                </a:lnTo>
                <a:lnTo>
                  <a:pt x="19220" y="1136728"/>
                </a:lnTo>
                <a:lnTo>
                  <a:pt x="29784" y="1182500"/>
                </a:lnTo>
                <a:lnTo>
                  <a:pt x="42533" y="1227394"/>
                </a:lnTo>
                <a:lnTo>
                  <a:pt x="57407" y="1271353"/>
                </a:lnTo>
                <a:lnTo>
                  <a:pt x="74346" y="1314316"/>
                </a:lnTo>
                <a:lnTo>
                  <a:pt x="93292" y="1356223"/>
                </a:lnTo>
                <a:lnTo>
                  <a:pt x="114185" y="1397016"/>
                </a:lnTo>
                <a:lnTo>
                  <a:pt x="136965" y="1436635"/>
                </a:lnTo>
                <a:lnTo>
                  <a:pt x="161574" y="1475020"/>
                </a:lnTo>
                <a:lnTo>
                  <a:pt x="187950" y="1512112"/>
                </a:lnTo>
                <a:lnTo>
                  <a:pt x="216036" y="1547852"/>
                </a:lnTo>
                <a:lnTo>
                  <a:pt x="245772" y="1582180"/>
                </a:lnTo>
                <a:lnTo>
                  <a:pt x="277098" y="1615036"/>
                </a:lnTo>
                <a:lnTo>
                  <a:pt x="309954" y="1646362"/>
                </a:lnTo>
                <a:lnTo>
                  <a:pt x="344282" y="1676098"/>
                </a:lnTo>
                <a:lnTo>
                  <a:pt x="380022" y="1704183"/>
                </a:lnTo>
                <a:lnTo>
                  <a:pt x="417114" y="1730560"/>
                </a:lnTo>
                <a:lnTo>
                  <a:pt x="455499" y="1755168"/>
                </a:lnTo>
                <a:lnTo>
                  <a:pt x="495118" y="1777949"/>
                </a:lnTo>
                <a:lnTo>
                  <a:pt x="535911" y="1798841"/>
                </a:lnTo>
                <a:lnTo>
                  <a:pt x="577818" y="1817787"/>
                </a:lnTo>
                <a:lnTo>
                  <a:pt x="620781" y="1834727"/>
                </a:lnTo>
                <a:lnTo>
                  <a:pt x="664739" y="1849601"/>
                </a:lnTo>
                <a:lnTo>
                  <a:pt x="709634" y="1862350"/>
                </a:lnTo>
                <a:lnTo>
                  <a:pt x="755406" y="1872914"/>
                </a:lnTo>
                <a:lnTo>
                  <a:pt x="801995" y="1881234"/>
                </a:lnTo>
                <a:lnTo>
                  <a:pt x="849343" y="1887250"/>
                </a:lnTo>
                <a:lnTo>
                  <a:pt x="897388" y="1890903"/>
                </a:lnTo>
                <a:lnTo>
                  <a:pt x="946073" y="1892134"/>
                </a:lnTo>
                <a:lnTo>
                  <a:pt x="994758" y="1890903"/>
                </a:lnTo>
                <a:lnTo>
                  <a:pt x="1042804" y="1887250"/>
                </a:lnTo>
                <a:lnTo>
                  <a:pt x="1090151" y="1881234"/>
                </a:lnTo>
                <a:lnTo>
                  <a:pt x="1136741" y="1872914"/>
                </a:lnTo>
                <a:lnTo>
                  <a:pt x="1182512" y="1862350"/>
                </a:lnTo>
                <a:lnTo>
                  <a:pt x="1227407" y="1849601"/>
                </a:lnTo>
                <a:lnTo>
                  <a:pt x="1271366" y="1834727"/>
                </a:lnTo>
                <a:lnTo>
                  <a:pt x="1314328" y="1817787"/>
                </a:lnTo>
                <a:lnTo>
                  <a:pt x="1356236" y="1798841"/>
                </a:lnTo>
                <a:lnTo>
                  <a:pt x="1397029" y="1777949"/>
                </a:lnTo>
                <a:lnTo>
                  <a:pt x="1436648" y="1755168"/>
                </a:lnTo>
                <a:lnTo>
                  <a:pt x="1475033" y="1730560"/>
                </a:lnTo>
                <a:lnTo>
                  <a:pt x="1512125" y="1704183"/>
                </a:lnTo>
                <a:lnTo>
                  <a:pt x="1547865" y="1676098"/>
                </a:lnTo>
                <a:lnTo>
                  <a:pt x="1582192" y="1646362"/>
                </a:lnTo>
                <a:lnTo>
                  <a:pt x="1615049" y="1615036"/>
                </a:lnTo>
                <a:lnTo>
                  <a:pt x="1646375" y="1582180"/>
                </a:lnTo>
                <a:lnTo>
                  <a:pt x="1676110" y="1547852"/>
                </a:lnTo>
                <a:lnTo>
                  <a:pt x="1704196" y="1512112"/>
                </a:lnTo>
                <a:lnTo>
                  <a:pt x="1730573" y="1475020"/>
                </a:lnTo>
                <a:lnTo>
                  <a:pt x="1755181" y="1436635"/>
                </a:lnTo>
                <a:lnTo>
                  <a:pt x="1777961" y="1397016"/>
                </a:lnTo>
                <a:lnTo>
                  <a:pt x="1798854" y="1356223"/>
                </a:lnTo>
                <a:lnTo>
                  <a:pt x="1817800" y="1314316"/>
                </a:lnTo>
                <a:lnTo>
                  <a:pt x="1834740" y="1271353"/>
                </a:lnTo>
                <a:lnTo>
                  <a:pt x="1849614" y="1227394"/>
                </a:lnTo>
                <a:lnTo>
                  <a:pt x="1862362" y="1182500"/>
                </a:lnTo>
                <a:lnTo>
                  <a:pt x="1872926" y="1136728"/>
                </a:lnTo>
                <a:lnTo>
                  <a:pt x="1881246" y="1090139"/>
                </a:lnTo>
                <a:lnTo>
                  <a:pt x="1887263" y="1042791"/>
                </a:lnTo>
                <a:lnTo>
                  <a:pt x="1890916" y="994746"/>
                </a:lnTo>
                <a:lnTo>
                  <a:pt x="1892147" y="946061"/>
                </a:lnTo>
                <a:lnTo>
                  <a:pt x="1890916" y="897377"/>
                </a:lnTo>
                <a:lnTo>
                  <a:pt x="1887263" y="849332"/>
                </a:lnTo>
                <a:lnTo>
                  <a:pt x="1881246" y="801986"/>
                </a:lnTo>
                <a:lnTo>
                  <a:pt x="1872926" y="755398"/>
                </a:lnTo>
                <a:lnTo>
                  <a:pt x="1862362" y="709627"/>
                </a:lnTo>
                <a:lnTo>
                  <a:pt x="1849614" y="664733"/>
                </a:lnTo>
                <a:lnTo>
                  <a:pt x="1834740" y="620775"/>
                </a:lnTo>
                <a:lnTo>
                  <a:pt x="1817800" y="577813"/>
                </a:lnTo>
                <a:lnTo>
                  <a:pt x="1798854" y="535906"/>
                </a:lnTo>
                <a:lnTo>
                  <a:pt x="1777961" y="495114"/>
                </a:lnTo>
                <a:lnTo>
                  <a:pt x="1755181" y="455495"/>
                </a:lnTo>
                <a:lnTo>
                  <a:pt x="1730573" y="417111"/>
                </a:lnTo>
                <a:lnTo>
                  <a:pt x="1704196" y="380019"/>
                </a:lnTo>
                <a:lnTo>
                  <a:pt x="1676110" y="344280"/>
                </a:lnTo>
                <a:lnTo>
                  <a:pt x="1646375" y="309952"/>
                </a:lnTo>
                <a:lnTo>
                  <a:pt x="1615049" y="277096"/>
                </a:lnTo>
                <a:lnTo>
                  <a:pt x="1582192" y="245771"/>
                </a:lnTo>
                <a:lnTo>
                  <a:pt x="1547865" y="216035"/>
                </a:lnTo>
                <a:lnTo>
                  <a:pt x="1512125" y="187950"/>
                </a:lnTo>
                <a:lnTo>
                  <a:pt x="1475033" y="161573"/>
                </a:lnTo>
                <a:lnTo>
                  <a:pt x="1436648" y="136965"/>
                </a:lnTo>
                <a:lnTo>
                  <a:pt x="1397029" y="114185"/>
                </a:lnTo>
                <a:lnTo>
                  <a:pt x="1356236" y="93292"/>
                </a:lnTo>
                <a:lnTo>
                  <a:pt x="1314328" y="74346"/>
                </a:lnTo>
                <a:lnTo>
                  <a:pt x="1271366" y="57407"/>
                </a:lnTo>
                <a:lnTo>
                  <a:pt x="1227407" y="42533"/>
                </a:lnTo>
                <a:lnTo>
                  <a:pt x="1182512" y="29784"/>
                </a:lnTo>
                <a:lnTo>
                  <a:pt x="1136741" y="19220"/>
                </a:lnTo>
                <a:lnTo>
                  <a:pt x="1090151" y="10900"/>
                </a:lnTo>
                <a:lnTo>
                  <a:pt x="1042804" y="4884"/>
                </a:lnTo>
                <a:lnTo>
                  <a:pt x="994758" y="1231"/>
                </a:lnTo>
                <a:lnTo>
                  <a:pt x="946073" y="0"/>
                </a:lnTo>
                <a:close/>
              </a:path>
            </a:pathLst>
          </a:custGeom>
          <a:solidFill>
            <a:srgbClr val="82CA99"/>
          </a:solidFill>
        </p:spPr>
        <p:txBody>
          <a:bodyPr wrap="square" lIns="0" tIns="0" rIns="0" bIns="0" rtlCol="0"/>
          <a:lstStyle/>
          <a:p>
            <a:endParaRPr sz="1350"/>
          </a:p>
        </p:txBody>
      </p:sp>
      <p:sp>
        <p:nvSpPr>
          <p:cNvPr id="11" name="object 11"/>
          <p:cNvSpPr txBox="1"/>
          <p:nvPr/>
        </p:nvSpPr>
        <p:spPr>
          <a:xfrm>
            <a:off x="5526980" y="2589747"/>
            <a:ext cx="1185386" cy="820577"/>
          </a:xfrm>
          <a:prstGeom prst="rect">
            <a:avLst/>
          </a:prstGeom>
        </p:spPr>
        <p:txBody>
          <a:bodyPr vert="horz" wrap="square" lIns="0" tIns="32861" rIns="0" bIns="0" rtlCol="0">
            <a:spAutoFit/>
          </a:bodyPr>
          <a:lstStyle/>
          <a:p>
            <a:pPr marL="143828">
              <a:spcBef>
                <a:spcPts val="259"/>
              </a:spcBef>
            </a:pPr>
            <a:r>
              <a:rPr sz="825" spc="-4" dirty="0">
                <a:solidFill>
                  <a:srgbClr val="231F20"/>
                </a:solidFill>
                <a:latin typeface="Graphik Regular"/>
                <a:cs typeface="Graphik Regular"/>
              </a:rPr>
              <a:t>SOCIAL</a:t>
            </a:r>
            <a:r>
              <a:rPr sz="825" spc="-11" dirty="0">
                <a:solidFill>
                  <a:srgbClr val="231F20"/>
                </a:solidFill>
                <a:latin typeface="Graphik Regular"/>
                <a:cs typeface="Graphik Regular"/>
              </a:rPr>
              <a:t> </a:t>
            </a:r>
            <a:r>
              <a:rPr sz="825" spc="-4" dirty="0">
                <a:solidFill>
                  <a:srgbClr val="231F20"/>
                </a:solidFill>
                <a:latin typeface="Graphik Regular"/>
                <a:cs typeface="Graphik Regular"/>
              </a:rPr>
              <a:t>RÄTTVISA</a:t>
            </a:r>
            <a:endParaRPr sz="825">
              <a:latin typeface="Graphik Regular"/>
              <a:cs typeface="Graphik Regular"/>
            </a:endParaRPr>
          </a:p>
          <a:p>
            <a:pPr marL="9525" marR="3810" indent="96203">
              <a:spcBef>
                <a:spcPts val="180"/>
              </a:spcBef>
            </a:pPr>
            <a:r>
              <a:rPr sz="825" dirty="0">
                <a:solidFill>
                  <a:srgbClr val="231F20"/>
                </a:solidFill>
                <a:latin typeface="Graphik Regular"/>
                <a:cs typeface="Graphik Regular"/>
              </a:rPr>
              <a:t>Vi </a:t>
            </a:r>
            <a:r>
              <a:rPr sz="825" spc="-11" dirty="0">
                <a:solidFill>
                  <a:srgbClr val="231F20"/>
                </a:solidFill>
                <a:latin typeface="Graphik Regular"/>
                <a:cs typeface="Graphik Regular"/>
              </a:rPr>
              <a:t>strävar alltid </a:t>
            </a:r>
            <a:r>
              <a:rPr sz="825" spc="-4" dirty="0">
                <a:solidFill>
                  <a:srgbClr val="231F20"/>
                </a:solidFill>
                <a:latin typeface="Graphik Regular"/>
                <a:cs typeface="Graphik Regular"/>
              </a:rPr>
              <a:t>efter  att </a:t>
            </a:r>
            <a:r>
              <a:rPr sz="825" spc="-11" dirty="0">
                <a:solidFill>
                  <a:srgbClr val="231F20"/>
                </a:solidFill>
                <a:latin typeface="Graphik Regular"/>
                <a:cs typeface="Graphik Regular"/>
              </a:rPr>
              <a:t>vara </a:t>
            </a:r>
            <a:r>
              <a:rPr sz="825" spc="-4" dirty="0">
                <a:solidFill>
                  <a:srgbClr val="231F20"/>
                </a:solidFill>
                <a:latin typeface="Graphik Regular"/>
                <a:cs typeface="Graphik Regular"/>
              </a:rPr>
              <a:t>rättvisa </a:t>
            </a:r>
            <a:r>
              <a:rPr sz="825" spc="-8" dirty="0">
                <a:solidFill>
                  <a:srgbClr val="231F20"/>
                </a:solidFill>
                <a:latin typeface="Graphik Regular"/>
                <a:cs typeface="Graphik Regular"/>
              </a:rPr>
              <a:t>mot alla</a:t>
            </a:r>
            <a:endParaRPr sz="825">
              <a:latin typeface="Graphik Regular"/>
              <a:cs typeface="Graphik Regular"/>
            </a:endParaRPr>
          </a:p>
          <a:p>
            <a:pPr marL="43814" marR="38100" algn="ctr"/>
            <a:r>
              <a:rPr sz="825" spc="-4" dirty="0">
                <a:solidFill>
                  <a:srgbClr val="231F20"/>
                </a:solidFill>
                <a:latin typeface="Graphik Regular"/>
                <a:cs typeface="Graphik Regular"/>
              </a:rPr>
              <a:t>vi </a:t>
            </a:r>
            <a:r>
              <a:rPr sz="825" spc="-8" dirty="0">
                <a:solidFill>
                  <a:srgbClr val="231F20"/>
                </a:solidFill>
                <a:latin typeface="Graphik Regular"/>
                <a:cs typeface="Graphik Regular"/>
              </a:rPr>
              <a:t>arbetar </a:t>
            </a:r>
            <a:r>
              <a:rPr sz="825" dirty="0">
                <a:solidFill>
                  <a:srgbClr val="231F20"/>
                </a:solidFill>
                <a:latin typeface="Graphik Regular"/>
                <a:cs typeface="Graphik Regular"/>
              </a:rPr>
              <a:t>med </a:t>
            </a:r>
            <a:r>
              <a:rPr sz="825" spc="-4" dirty="0">
                <a:solidFill>
                  <a:srgbClr val="231F20"/>
                </a:solidFill>
                <a:latin typeface="Graphik Regular"/>
                <a:cs typeface="Graphik Regular"/>
              </a:rPr>
              <a:t>samt  </a:t>
            </a:r>
            <a:r>
              <a:rPr sz="825" spc="-11" dirty="0">
                <a:solidFill>
                  <a:srgbClr val="231F20"/>
                </a:solidFill>
                <a:latin typeface="Graphik Regular"/>
                <a:cs typeface="Graphik Regular"/>
              </a:rPr>
              <a:t>till </a:t>
            </a:r>
            <a:r>
              <a:rPr sz="825" spc="-8" dirty="0">
                <a:solidFill>
                  <a:srgbClr val="231F20"/>
                </a:solidFill>
                <a:latin typeface="Graphik Regular"/>
                <a:cs typeface="Graphik Regular"/>
              </a:rPr>
              <a:t>försäkra alla  människors</a:t>
            </a:r>
            <a:r>
              <a:rPr sz="825" spc="-49" dirty="0">
                <a:solidFill>
                  <a:srgbClr val="231F20"/>
                </a:solidFill>
                <a:latin typeface="Graphik Regular"/>
                <a:cs typeface="Graphik Regular"/>
              </a:rPr>
              <a:t> </a:t>
            </a:r>
            <a:r>
              <a:rPr sz="825" spc="-8" dirty="0">
                <a:solidFill>
                  <a:srgbClr val="231F20"/>
                </a:solidFill>
                <a:latin typeface="Graphik Regular"/>
                <a:cs typeface="Graphik Regular"/>
              </a:rPr>
              <a:t>rättigheter</a:t>
            </a:r>
            <a:endParaRPr sz="825">
              <a:latin typeface="Graphik Regular"/>
              <a:cs typeface="Graphik Regular"/>
            </a:endParaRPr>
          </a:p>
        </p:txBody>
      </p:sp>
      <p:sp>
        <p:nvSpPr>
          <p:cNvPr id="12" name="object 12"/>
          <p:cNvSpPr txBox="1"/>
          <p:nvPr/>
        </p:nvSpPr>
        <p:spPr>
          <a:xfrm>
            <a:off x="213628" y="113815"/>
            <a:ext cx="3436144" cy="551113"/>
          </a:xfrm>
          <a:prstGeom prst="rect">
            <a:avLst/>
          </a:prstGeom>
          <a:solidFill>
            <a:srgbClr val="231F20">
              <a:alpha val="50000"/>
            </a:srgbClr>
          </a:solidFill>
        </p:spPr>
        <p:txBody>
          <a:bodyPr vert="horz" wrap="square" lIns="0" tIns="953" rIns="0" bIns="0" rtlCol="0">
            <a:spAutoFit/>
          </a:bodyPr>
          <a:lstStyle/>
          <a:p>
            <a:pPr>
              <a:spcBef>
                <a:spcPts val="8"/>
              </a:spcBef>
            </a:pPr>
            <a:endParaRPr sz="2175" dirty="0">
              <a:latin typeface="Times New Roman"/>
              <a:cs typeface="Times New Roman"/>
            </a:endParaRPr>
          </a:p>
          <a:p>
            <a:pPr marL="363379"/>
            <a:r>
              <a:rPr sz="1400" b="1" spc="-15" dirty="0">
                <a:solidFill>
                  <a:srgbClr val="FFFFFF"/>
                </a:solidFill>
                <a:latin typeface="Graphik Bold"/>
                <a:cs typeface="Graphik Bold"/>
              </a:rPr>
              <a:t>Vårt </a:t>
            </a:r>
            <a:r>
              <a:rPr sz="1400" b="1" spc="-8" dirty="0">
                <a:solidFill>
                  <a:srgbClr val="FFFFFF"/>
                </a:solidFill>
                <a:latin typeface="Graphik Bold"/>
                <a:cs typeface="Graphik Bold"/>
              </a:rPr>
              <a:t>arbete </a:t>
            </a:r>
            <a:r>
              <a:rPr sz="1400" b="1" dirty="0">
                <a:solidFill>
                  <a:srgbClr val="FFFFFF"/>
                </a:solidFill>
                <a:latin typeface="Graphik Bold"/>
                <a:cs typeface="Graphik Bold"/>
              </a:rPr>
              <a:t>–</a:t>
            </a:r>
            <a:r>
              <a:rPr sz="1400" b="1" spc="15" dirty="0">
                <a:solidFill>
                  <a:srgbClr val="FFFFFF"/>
                </a:solidFill>
                <a:latin typeface="Graphik Bold"/>
                <a:cs typeface="Graphik Bold"/>
              </a:rPr>
              <a:t> </a:t>
            </a:r>
            <a:r>
              <a:rPr sz="1400" b="1" spc="-8" dirty="0" err="1">
                <a:solidFill>
                  <a:srgbClr val="FFFFFF"/>
                </a:solidFill>
                <a:latin typeface="Graphik Bold"/>
                <a:cs typeface="Graphik Bold"/>
              </a:rPr>
              <a:t>värdeord</a:t>
            </a:r>
            <a:endParaRPr sz="1400" dirty="0">
              <a:latin typeface="Graphik Bold"/>
              <a:cs typeface="Graphik Bold"/>
            </a:endParaRPr>
          </a:p>
        </p:txBody>
      </p:sp>
      <p:sp>
        <p:nvSpPr>
          <p:cNvPr id="13" name="object 13"/>
          <p:cNvSpPr/>
          <p:nvPr/>
        </p:nvSpPr>
        <p:spPr>
          <a:xfrm>
            <a:off x="7018294" y="2355756"/>
            <a:ext cx="1419225" cy="1419225"/>
          </a:xfrm>
          <a:custGeom>
            <a:avLst/>
            <a:gdLst/>
            <a:ahLst/>
            <a:cxnLst/>
            <a:rect l="l" t="t" r="r" b="b"/>
            <a:pathLst>
              <a:path w="1892300" h="1892300">
                <a:moveTo>
                  <a:pt x="946073" y="0"/>
                </a:moveTo>
                <a:lnTo>
                  <a:pt x="897388" y="1231"/>
                </a:lnTo>
                <a:lnTo>
                  <a:pt x="849343" y="4884"/>
                </a:lnTo>
                <a:lnTo>
                  <a:pt x="801995" y="10900"/>
                </a:lnTo>
                <a:lnTo>
                  <a:pt x="755406" y="19220"/>
                </a:lnTo>
                <a:lnTo>
                  <a:pt x="709634" y="29784"/>
                </a:lnTo>
                <a:lnTo>
                  <a:pt x="664739" y="42533"/>
                </a:lnTo>
                <a:lnTo>
                  <a:pt x="620781" y="57407"/>
                </a:lnTo>
                <a:lnTo>
                  <a:pt x="577818" y="74346"/>
                </a:lnTo>
                <a:lnTo>
                  <a:pt x="535911" y="93292"/>
                </a:lnTo>
                <a:lnTo>
                  <a:pt x="495118" y="114185"/>
                </a:lnTo>
                <a:lnTo>
                  <a:pt x="455499" y="136965"/>
                </a:lnTo>
                <a:lnTo>
                  <a:pt x="417114" y="161573"/>
                </a:lnTo>
                <a:lnTo>
                  <a:pt x="380022" y="187950"/>
                </a:lnTo>
                <a:lnTo>
                  <a:pt x="344282" y="216035"/>
                </a:lnTo>
                <a:lnTo>
                  <a:pt x="309954" y="245771"/>
                </a:lnTo>
                <a:lnTo>
                  <a:pt x="277098" y="277096"/>
                </a:lnTo>
                <a:lnTo>
                  <a:pt x="245772" y="309952"/>
                </a:lnTo>
                <a:lnTo>
                  <a:pt x="216036" y="344280"/>
                </a:lnTo>
                <a:lnTo>
                  <a:pt x="187950" y="380019"/>
                </a:lnTo>
                <a:lnTo>
                  <a:pt x="161574" y="417111"/>
                </a:lnTo>
                <a:lnTo>
                  <a:pt x="136965" y="455495"/>
                </a:lnTo>
                <a:lnTo>
                  <a:pt x="114185" y="495114"/>
                </a:lnTo>
                <a:lnTo>
                  <a:pt x="93292" y="535906"/>
                </a:lnTo>
                <a:lnTo>
                  <a:pt x="74346" y="577813"/>
                </a:lnTo>
                <a:lnTo>
                  <a:pt x="57407" y="620775"/>
                </a:lnTo>
                <a:lnTo>
                  <a:pt x="42533" y="664733"/>
                </a:lnTo>
                <a:lnTo>
                  <a:pt x="29784" y="709627"/>
                </a:lnTo>
                <a:lnTo>
                  <a:pt x="19220" y="755398"/>
                </a:lnTo>
                <a:lnTo>
                  <a:pt x="10900" y="801986"/>
                </a:lnTo>
                <a:lnTo>
                  <a:pt x="4884" y="849332"/>
                </a:lnTo>
                <a:lnTo>
                  <a:pt x="1231" y="897377"/>
                </a:lnTo>
                <a:lnTo>
                  <a:pt x="0" y="946061"/>
                </a:lnTo>
                <a:lnTo>
                  <a:pt x="1231" y="994746"/>
                </a:lnTo>
                <a:lnTo>
                  <a:pt x="4884" y="1042791"/>
                </a:lnTo>
                <a:lnTo>
                  <a:pt x="10900" y="1090139"/>
                </a:lnTo>
                <a:lnTo>
                  <a:pt x="19220" y="1136728"/>
                </a:lnTo>
                <a:lnTo>
                  <a:pt x="29784" y="1182500"/>
                </a:lnTo>
                <a:lnTo>
                  <a:pt x="42533" y="1227394"/>
                </a:lnTo>
                <a:lnTo>
                  <a:pt x="57407" y="1271353"/>
                </a:lnTo>
                <a:lnTo>
                  <a:pt x="74346" y="1314316"/>
                </a:lnTo>
                <a:lnTo>
                  <a:pt x="93292" y="1356223"/>
                </a:lnTo>
                <a:lnTo>
                  <a:pt x="114185" y="1397016"/>
                </a:lnTo>
                <a:lnTo>
                  <a:pt x="136965" y="1436635"/>
                </a:lnTo>
                <a:lnTo>
                  <a:pt x="161574" y="1475020"/>
                </a:lnTo>
                <a:lnTo>
                  <a:pt x="187950" y="1512112"/>
                </a:lnTo>
                <a:lnTo>
                  <a:pt x="216036" y="1547852"/>
                </a:lnTo>
                <a:lnTo>
                  <a:pt x="245772" y="1582180"/>
                </a:lnTo>
                <a:lnTo>
                  <a:pt x="277098" y="1615036"/>
                </a:lnTo>
                <a:lnTo>
                  <a:pt x="309954" y="1646362"/>
                </a:lnTo>
                <a:lnTo>
                  <a:pt x="344282" y="1676098"/>
                </a:lnTo>
                <a:lnTo>
                  <a:pt x="380022" y="1704183"/>
                </a:lnTo>
                <a:lnTo>
                  <a:pt x="417114" y="1730560"/>
                </a:lnTo>
                <a:lnTo>
                  <a:pt x="455499" y="1755168"/>
                </a:lnTo>
                <a:lnTo>
                  <a:pt x="495118" y="1777949"/>
                </a:lnTo>
                <a:lnTo>
                  <a:pt x="535911" y="1798841"/>
                </a:lnTo>
                <a:lnTo>
                  <a:pt x="577818" y="1817787"/>
                </a:lnTo>
                <a:lnTo>
                  <a:pt x="620781" y="1834727"/>
                </a:lnTo>
                <a:lnTo>
                  <a:pt x="664739" y="1849601"/>
                </a:lnTo>
                <a:lnTo>
                  <a:pt x="709634" y="1862350"/>
                </a:lnTo>
                <a:lnTo>
                  <a:pt x="755406" y="1872914"/>
                </a:lnTo>
                <a:lnTo>
                  <a:pt x="801995" y="1881234"/>
                </a:lnTo>
                <a:lnTo>
                  <a:pt x="849343" y="1887250"/>
                </a:lnTo>
                <a:lnTo>
                  <a:pt x="897388" y="1890903"/>
                </a:lnTo>
                <a:lnTo>
                  <a:pt x="946073" y="1892134"/>
                </a:lnTo>
                <a:lnTo>
                  <a:pt x="994758" y="1890903"/>
                </a:lnTo>
                <a:lnTo>
                  <a:pt x="1042804" y="1887250"/>
                </a:lnTo>
                <a:lnTo>
                  <a:pt x="1090151" y="1881234"/>
                </a:lnTo>
                <a:lnTo>
                  <a:pt x="1136741" y="1872914"/>
                </a:lnTo>
                <a:lnTo>
                  <a:pt x="1182512" y="1862350"/>
                </a:lnTo>
                <a:lnTo>
                  <a:pt x="1227407" y="1849601"/>
                </a:lnTo>
                <a:lnTo>
                  <a:pt x="1271366" y="1834727"/>
                </a:lnTo>
                <a:lnTo>
                  <a:pt x="1314328" y="1817787"/>
                </a:lnTo>
                <a:lnTo>
                  <a:pt x="1356236" y="1798841"/>
                </a:lnTo>
                <a:lnTo>
                  <a:pt x="1397029" y="1777949"/>
                </a:lnTo>
                <a:lnTo>
                  <a:pt x="1436648" y="1755168"/>
                </a:lnTo>
                <a:lnTo>
                  <a:pt x="1475033" y="1730560"/>
                </a:lnTo>
                <a:lnTo>
                  <a:pt x="1512125" y="1704183"/>
                </a:lnTo>
                <a:lnTo>
                  <a:pt x="1547865" y="1676098"/>
                </a:lnTo>
                <a:lnTo>
                  <a:pt x="1582192" y="1646362"/>
                </a:lnTo>
                <a:lnTo>
                  <a:pt x="1615049" y="1615036"/>
                </a:lnTo>
                <a:lnTo>
                  <a:pt x="1646375" y="1582180"/>
                </a:lnTo>
                <a:lnTo>
                  <a:pt x="1676110" y="1547852"/>
                </a:lnTo>
                <a:lnTo>
                  <a:pt x="1704196" y="1512112"/>
                </a:lnTo>
                <a:lnTo>
                  <a:pt x="1730573" y="1475020"/>
                </a:lnTo>
                <a:lnTo>
                  <a:pt x="1755181" y="1436635"/>
                </a:lnTo>
                <a:lnTo>
                  <a:pt x="1777961" y="1397016"/>
                </a:lnTo>
                <a:lnTo>
                  <a:pt x="1798854" y="1356223"/>
                </a:lnTo>
                <a:lnTo>
                  <a:pt x="1817800" y="1314316"/>
                </a:lnTo>
                <a:lnTo>
                  <a:pt x="1834740" y="1271353"/>
                </a:lnTo>
                <a:lnTo>
                  <a:pt x="1849614" y="1227394"/>
                </a:lnTo>
                <a:lnTo>
                  <a:pt x="1862362" y="1182500"/>
                </a:lnTo>
                <a:lnTo>
                  <a:pt x="1872926" y="1136728"/>
                </a:lnTo>
                <a:lnTo>
                  <a:pt x="1881246" y="1090139"/>
                </a:lnTo>
                <a:lnTo>
                  <a:pt x="1887263" y="1042791"/>
                </a:lnTo>
                <a:lnTo>
                  <a:pt x="1890916" y="994746"/>
                </a:lnTo>
                <a:lnTo>
                  <a:pt x="1892147" y="946061"/>
                </a:lnTo>
                <a:lnTo>
                  <a:pt x="1890916" y="897377"/>
                </a:lnTo>
                <a:lnTo>
                  <a:pt x="1887263" y="849332"/>
                </a:lnTo>
                <a:lnTo>
                  <a:pt x="1881246" y="801986"/>
                </a:lnTo>
                <a:lnTo>
                  <a:pt x="1872926" y="755398"/>
                </a:lnTo>
                <a:lnTo>
                  <a:pt x="1862362" y="709627"/>
                </a:lnTo>
                <a:lnTo>
                  <a:pt x="1849614" y="664733"/>
                </a:lnTo>
                <a:lnTo>
                  <a:pt x="1834740" y="620775"/>
                </a:lnTo>
                <a:lnTo>
                  <a:pt x="1817800" y="577813"/>
                </a:lnTo>
                <a:lnTo>
                  <a:pt x="1798854" y="535906"/>
                </a:lnTo>
                <a:lnTo>
                  <a:pt x="1777961" y="495114"/>
                </a:lnTo>
                <a:lnTo>
                  <a:pt x="1755181" y="455495"/>
                </a:lnTo>
                <a:lnTo>
                  <a:pt x="1730573" y="417111"/>
                </a:lnTo>
                <a:lnTo>
                  <a:pt x="1704196" y="380019"/>
                </a:lnTo>
                <a:lnTo>
                  <a:pt x="1676110" y="344280"/>
                </a:lnTo>
                <a:lnTo>
                  <a:pt x="1646375" y="309952"/>
                </a:lnTo>
                <a:lnTo>
                  <a:pt x="1615049" y="277096"/>
                </a:lnTo>
                <a:lnTo>
                  <a:pt x="1582192" y="245771"/>
                </a:lnTo>
                <a:lnTo>
                  <a:pt x="1547865" y="216035"/>
                </a:lnTo>
                <a:lnTo>
                  <a:pt x="1512125" y="187950"/>
                </a:lnTo>
                <a:lnTo>
                  <a:pt x="1475033" y="161573"/>
                </a:lnTo>
                <a:lnTo>
                  <a:pt x="1436648" y="136965"/>
                </a:lnTo>
                <a:lnTo>
                  <a:pt x="1397029" y="114185"/>
                </a:lnTo>
                <a:lnTo>
                  <a:pt x="1356236" y="93292"/>
                </a:lnTo>
                <a:lnTo>
                  <a:pt x="1314328" y="74346"/>
                </a:lnTo>
                <a:lnTo>
                  <a:pt x="1271366" y="57407"/>
                </a:lnTo>
                <a:lnTo>
                  <a:pt x="1227407" y="42533"/>
                </a:lnTo>
                <a:lnTo>
                  <a:pt x="1182512" y="29784"/>
                </a:lnTo>
                <a:lnTo>
                  <a:pt x="1136741" y="19220"/>
                </a:lnTo>
                <a:lnTo>
                  <a:pt x="1090151" y="10900"/>
                </a:lnTo>
                <a:lnTo>
                  <a:pt x="1042804" y="4884"/>
                </a:lnTo>
                <a:lnTo>
                  <a:pt x="994758" y="1231"/>
                </a:lnTo>
                <a:lnTo>
                  <a:pt x="946073" y="0"/>
                </a:lnTo>
                <a:close/>
              </a:path>
            </a:pathLst>
          </a:custGeom>
          <a:solidFill>
            <a:srgbClr val="82CA99"/>
          </a:solidFill>
        </p:spPr>
        <p:txBody>
          <a:bodyPr wrap="square" lIns="0" tIns="0" rIns="0" bIns="0" rtlCol="0"/>
          <a:lstStyle/>
          <a:p>
            <a:endParaRPr sz="1350"/>
          </a:p>
        </p:txBody>
      </p:sp>
      <p:sp>
        <p:nvSpPr>
          <p:cNvPr id="14" name="object 14"/>
          <p:cNvSpPr txBox="1"/>
          <p:nvPr/>
        </p:nvSpPr>
        <p:spPr>
          <a:xfrm>
            <a:off x="7107201" y="2589747"/>
            <a:ext cx="1241584" cy="820577"/>
          </a:xfrm>
          <a:prstGeom prst="rect">
            <a:avLst/>
          </a:prstGeom>
        </p:spPr>
        <p:txBody>
          <a:bodyPr vert="horz" wrap="square" lIns="0" tIns="32861" rIns="0" bIns="0" rtlCol="0">
            <a:spAutoFit/>
          </a:bodyPr>
          <a:lstStyle/>
          <a:p>
            <a:pPr marL="333375">
              <a:spcBef>
                <a:spcPts val="259"/>
              </a:spcBef>
            </a:pPr>
            <a:r>
              <a:rPr sz="825" spc="-4" dirty="0">
                <a:solidFill>
                  <a:srgbClr val="231F20"/>
                </a:solidFill>
                <a:latin typeface="Graphik Regular"/>
                <a:cs typeface="Graphik Regular"/>
              </a:rPr>
              <a:t>INTEGRITET</a:t>
            </a:r>
            <a:endParaRPr sz="825">
              <a:latin typeface="Graphik Regular"/>
              <a:cs typeface="Graphik Regular"/>
            </a:endParaRPr>
          </a:p>
          <a:p>
            <a:pPr marL="85725">
              <a:spcBef>
                <a:spcPts val="180"/>
              </a:spcBef>
            </a:pPr>
            <a:r>
              <a:rPr sz="825" dirty="0">
                <a:solidFill>
                  <a:srgbClr val="231F20"/>
                </a:solidFill>
                <a:latin typeface="Graphik Regular"/>
                <a:cs typeface="Graphik Regular"/>
              </a:rPr>
              <a:t>Vi </a:t>
            </a:r>
            <a:r>
              <a:rPr sz="825" spc="-4" dirty="0">
                <a:solidFill>
                  <a:srgbClr val="231F20"/>
                </a:solidFill>
                <a:latin typeface="Graphik Regular"/>
                <a:cs typeface="Graphik Regular"/>
              </a:rPr>
              <a:t>är </a:t>
            </a:r>
            <a:r>
              <a:rPr sz="825" spc="-8" dirty="0">
                <a:solidFill>
                  <a:srgbClr val="231F20"/>
                </a:solidFill>
                <a:latin typeface="Graphik Regular"/>
                <a:cs typeface="Graphik Regular"/>
              </a:rPr>
              <a:t>ärliga </a:t>
            </a:r>
            <a:r>
              <a:rPr sz="825" spc="-4" dirty="0">
                <a:solidFill>
                  <a:srgbClr val="231F20"/>
                </a:solidFill>
                <a:latin typeface="Graphik Regular"/>
                <a:cs typeface="Graphik Regular"/>
              </a:rPr>
              <a:t>och</a:t>
            </a:r>
            <a:r>
              <a:rPr sz="825" spc="-23" dirty="0">
                <a:solidFill>
                  <a:srgbClr val="231F20"/>
                </a:solidFill>
                <a:latin typeface="Graphik Regular"/>
                <a:cs typeface="Graphik Regular"/>
              </a:rPr>
              <a:t> </a:t>
            </a:r>
            <a:r>
              <a:rPr sz="825" spc="-4" dirty="0">
                <a:solidFill>
                  <a:srgbClr val="231F20"/>
                </a:solidFill>
                <a:latin typeface="Graphik Regular"/>
                <a:cs typeface="Graphik Regular"/>
              </a:rPr>
              <a:t>öppna</a:t>
            </a:r>
            <a:endParaRPr sz="825">
              <a:latin typeface="Graphik Regular"/>
              <a:cs typeface="Graphik Regular"/>
            </a:endParaRPr>
          </a:p>
          <a:p>
            <a:pPr marL="9525" marR="3810" algn="ctr"/>
            <a:r>
              <a:rPr sz="825" dirty="0">
                <a:solidFill>
                  <a:srgbClr val="231F20"/>
                </a:solidFill>
                <a:latin typeface="Graphik Regular"/>
                <a:cs typeface="Graphik Regular"/>
              </a:rPr>
              <a:t>i </a:t>
            </a:r>
            <a:r>
              <a:rPr sz="825" spc="-8" dirty="0">
                <a:solidFill>
                  <a:srgbClr val="231F20"/>
                </a:solidFill>
                <a:latin typeface="Graphik Regular"/>
                <a:cs typeface="Graphik Regular"/>
              </a:rPr>
              <a:t>allt vad </a:t>
            </a:r>
            <a:r>
              <a:rPr sz="825" spc="-4" dirty="0">
                <a:solidFill>
                  <a:srgbClr val="231F20"/>
                </a:solidFill>
                <a:latin typeface="Graphik Regular"/>
                <a:cs typeface="Graphik Regular"/>
              </a:rPr>
              <a:t>vi gör och</a:t>
            </a:r>
            <a:r>
              <a:rPr sz="825" spc="-19" dirty="0">
                <a:solidFill>
                  <a:srgbClr val="231F20"/>
                </a:solidFill>
                <a:latin typeface="Graphik Regular"/>
                <a:cs typeface="Graphik Regular"/>
              </a:rPr>
              <a:t> </a:t>
            </a:r>
            <a:r>
              <a:rPr sz="825" spc="-4" dirty="0">
                <a:solidFill>
                  <a:srgbClr val="231F20"/>
                </a:solidFill>
                <a:latin typeface="Graphik Regular"/>
                <a:cs typeface="Graphik Regular"/>
              </a:rPr>
              <a:t>säger  samt är </a:t>
            </a:r>
            <a:r>
              <a:rPr sz="825" spc="-11" dirty="0">
                <a:solidFill>
                  <a:srgbClr val="231F20"/>
                </a:solidFill>
                <a:latin typeface="Graphik Regular"/>
                <a:cs typeface="Graphik Regular"/>
              </a:rPr>
              <a:t>alltid </a:t>
            </a:r>
            <a:r>
              <a:rPr sz="825" spc="-4" dirty="0">
                <a:solidFill>
                  <a:srgbClr val="231F20"/>
                </a:solidFill>
                <a:latin typeface="Graphik Regular"/>
                <a:cs typeface="Graphik Regular"/>
              </a:rPr>
              <a:t>beredda </a:t>
            </a:r>
            <a:r>
              <a:rPr sz="825" dirty="0">
                <a:solidFill>
                  <a:srgbClr val="231F20"/>
                </a:solidFill>
                <a:latin typeface="Graphik Regular"/>
                <a:cs typeface="Graphik Regular"/>
              </a:rPr>
              <a:t>på  </a:t>
            </a:r>
            <a:r>
              <a:rPr sz="825" spc="-4" dirty="0">
                <a:solidFill>
                  <a:srgbClr val="231F20"/>
                </a:solidFill>
                <a:latin typeface="Graphik Regular"/>
                <a:cs typeface="Graphik Regular"/>
              </a:rPr>
              <a:t>att stå </a:t>
            </a:r>
            <a:r>
              <a:rPr sz="825" spc="-11" dirty="0">
                <a:solidFill>
                  <a:srgbClr val="231F20"/>
                </a:solidFill>
                <a:latin typeface="Graphik Regular"/>
                <a:cs typeface="Graphik Regular"/>
              </a:rPr>
              <a:t>till </a:t>
            </a:r>
            <a:r>
              <a:rPr sz="825" spc="-8" dirty="0">
                <a:solidFill>
                  <a:srgbClr val="231F20"/>
                </a:solidFill>
                <a:latin typeface="Graphik Regular"/>
                <a:cs typeface="Graphik Regular"/>
              </a:rPr>
              <a:t>svars för </a:t>
            </a:r>
            <a:r>
              <a:rPr sz="825" spc="-11" dirty="0">
                <a:solidFill>
                  <a:srgbClr val="231F20"/>
                </a:solidFill>
                <a:latin typeface="Graphik Regular"/>
                <a:cs typeface="Graphik Regular"/>
              </a:rPr>
              <a:t>våra  handlingar.</a:t>
            </a:r>
            <a:endParaRPr sz="825">
              <a:latin typeface="Graphik Regular"/>
              <a:cs typeface="Graphik Regular"/>
            </a:endParaRPr>
          </a:p>
        </p:txBody>
      </p:sp>
      <p:sp>
        <p:nvSpPr>
          <p:cNvPr id="15" name="object 15"/>
          <p:cNvSpPr/>
          <p:nvPr/>
        </p:nvSpPr>
        <p:spPr>
          <a:xfrm>
            <a:off x="0" y="3677002"/>
            <a:ext cx="9144953" cy="1466850"/>
          </a:xfrm>
          <a:custGeom>
            <a:avLst/>
            <a:gdLst/>
            <a:ahLst/>
            <a:cxnLst/>
            <a:rect l="l" t="t" r="r" b="b"/>
            <a:pathLst>
              <a:path w="12193270" h="1955800">
                <a:moveTo>
                  <a:pt x="0" y="1955330"/>
                </a:moveTo>
                <a:lnTo>
                  <a:pt x="12193193" y="1955330"/>
                </a:lnTo>
                <a:lnTo>
                  <a:pt x="12193193" y="0"/>
                </a:lnTo>
                <a:lnTo>
                  <a:pt x="0" y="0"/>
                </a:lnTo>
                <a:lnTo>
                  <a:pt x="0" y="1955330"/>
                </a:lnTo>
                <a:close/>
              </a:path>
            </a:pathLst>
          </a:custGeom>
          <a:solidFill>
            <a:srgbClr val="282928"/>
          </a:solidFill>
        </p:spPr>
        <p:txBody>
          <a:bodyPr wrap="square" lIns="0" tIns="0" rIns="0" bIns="0" rtlCol="0"/>
          <a:lstStyle/>
          <a:p>
            <a:endParaRPr sz="1350"/>
          </a:p>
        </p:txBody>
      </p:sp>
      <p:sp>
        <p:nvSpPr>
          <p:cNvPr id="16" name="object 16"/>
          <p:cNvSpPr/>
          <p:nvPr/>
        </p:nvSpPr>
        <p:spPr>
          <a:xfrm>
            <a:off x="6458168" y="4467593"/>
            <a:ext cx="2333839" cy="453618"/>
          </a:xfrm>
          <a:prstGeom prst="rect">
            <a:avLst/>
          </a:prstGeom>
          <a:blipFill>
            <a:blip r:embed="rId3" cstate="print"/>
            <a:stretch>
              <a:fillRect/>
            </a:stretch>
          </a:blipFill>
        </p:spPr>
        <p:txBody>
          <a:bodyPr wrap="square" lIns="0" tIns="0" rIns="0" bIns="0" rtlCol="0"/>
          <a:lstStyle/>
          <a:p>
            <a:endParaRPr sz="135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46475" y="407629"/>
            <a:ext cx="2115979" cy="275075"/>
          </a:xfrm>
          <a:prstGeom prst="rect">
            <a:avLst/>
          </a:prstGeom>
        </p:spPr>
        <p:txBody>
          <a:bodyPr vert="horz" wrap="square" lIns="0" tIns="9525" rIns="0" bIns="0" rtlCol="0">
            <a:spAutoFit/>
          </a:bodyPr>
          <a:lstStyle/>
          <a:p>
            <a:pPr marL="9525">
              <a:spcBef>
                <a:spcPts val="75"/>
              </a:spcBef>
            </a:pPr>
            <a:r>
              <a:rPr sz="1725" b="1" spc="-23" dirty="0">
                <a:solidFill>
                  <a:srgbClr val="00667D"/>
                </a:solidFill>
                <a:latin typeface="Graphik Bold"/>
                <a:cs typeface="Graphik Bold"/>
              </a:rPr>
              <a:t>Vårt</a:t>
            </a:r>
            <a:r>
              <a:rPr sz="1725" b="1" spc="-41" dirty="0">
                <a:solidFill>
                  <a:srgbClr val="00667D"/>
                </a:solidFill>
                <a:latin typeface="Graphik Bold"/>
                <a:cs typeface="Graphik Bold"/>
              </a:rPr>
              <a:t> </a:t>
            </a:r>
            <a:r>
              <a:rPr sz="1725" b="1" spc="-8" dirty="0">
                <a:solidFill>
                  <a:srgbClr val="00667D"/>
                </a:solidFill>
                <a:latin typeface="Graphik Bold"/>
                <a:cs typeface="Graphik Bold"/>
              </a:rPr>
              <a:t>huvudbudskap</a:t>
            </a:r>
            <a:endParaRPr sz="1725">
              <a:latin typeface="Graphik Bold"/>
              <a:cs typeface="Graphik Bold"/>
            </a:endParaRPr>
          </a:p>
        </p:txBody>
      </p:sp>
      <p:sp>
        <p:nvSpPr>
          <p:cNvPr id="3" name="object 3"/>
          <p:cNvSpPr txBox="1"/>
          <p:nvPr/>
        </p:nvSpPr>
        <p:spPr>
          <a:xfrm>
            <a:off x="746476" y="991003"/>
            <a:ext cx="2962751" cy="332783"/>
          </a:xfrm>
          <a:prstGeom prst="rect">
            <a:avLst/>
          </a:prstGeom>
        </p:spPr>
        <p:txBody>
          <a:bodyPr vert="horz" wrap="square" lIns="0" tIns="9525" rIns="0" bIns="0" rtlCol="0">
            <a:spAutoFit/>
          </a:bodyPr>
          <a:lstStyle/>
          <a:p>
            <a:pPr marL="9525" marR="3810">
              <a:spcBef>
                <a:spcPts val="75"/>
              </a:spcBef>
            </a:pPr>
            <a:r>
              <a:rPr sz="1050" spc="-15" dirty="0">
                <a:solidFill>
                  <a:srgbClr val="231F20"/>
                </a:solidFill>
                <a:latin typeface="Graphik Regular"/>
                <a:cs typeface="Graphik Regular"/>
              </a:rPr>
              <a:t>Vårt </a:t>
            </a:r>
            <a:r>
              <a:rPr sz="1050" spc="-15" dirty="0" err="1">
                <a:solidFill>
                  <a:srgbClr val="231F20"/>
                </a:solidFill>
                <a:latin typeface="Graphik Regular"/>
                <a:cs typeface="Graphik Regular"/>
              </a:rPr>
              <a:t>övergripande</a:t>
            </a:r>
            <a:r>
              <a:rPr sz="1050" spc="-15" dirty="0">
                <a:solidFill>
                  <a:srgbClr val="231F20"/>
                </a:solidFill>
                <a:latin typeface="Graphik Regular"/>
                <a:cs typeface="Graphik Regular"/>
              </a:rPr>
              <a:t> </a:t>
            </a:r>
            <a:r>
              <a:rPr sz="1050" spc="-11" dirty="0" err="1">
                <a:solidFill>
                  <a:srgbClr val="231F20"/>
                </a:solidFill>
                <a:latin typeface="Graphik Regular"/>
                <a:cs typeface="Graphik Regular"/>
              </a:rPr>
              <a:t>huvudbudskap</a:t>
            </a:r>
            <a:r>
              <a:rPr sz="1050" spc="-11" dirty="0">
                <a:solidFill>
                  <a:srgbClr val="231F20"/>
                </a:solidFill>
                <a:latin typeface="Graphik Regular"/>
                <a:cs typeface="Graphik Regular"/>
              </a:rPr>
              <a:t> </a:t>
            </a:r>
            <a:r>
              <a:rPr lang="sv-SE" sz="1050" spc="-11" dirty="0">
                <a:solidFill>
                  <a:srgbClr val="231F20"/>
                </a:solidFill>
                <a:latin typeface="Graphik Regular"/>
                <a:cs typeface="Graphik Regular"/>
              </a:rPr>
              <a:t>är att vi skapar förändring i ett av världens farligaste land Afghanistan. </a:t>
            </a:r>
            <a:endParaRPr sz="1050" dirty="0">
              <a:latin typeface="Graphik Regular"/>
              <a:cs typeface="Graphik Regular"/>
            </a:endParaRPr>
          </a:p>
        </p:txBody>
      </p:sp>
      <p:sp>
        <p:nvSpPr>
          <p:cNvPr id="4" name="object 4"/>
          <p:cNvSpPr/>
          <p:nvPr/>
        </p:nvSpPr>
        <p:spPr>
          <a:xfrm>
            <a:off x="4428454" y="472259"/>
            <a:ext cx="3638550" cy="3629025"/>
          </a:xfrm>
          <a:custGeom>
            <a:avLst/>
            <a:gdLst/>
            <a:ahLst/>
            <a:cxnLst/>
            <a:rect l="l" t="t" r="r" b="b"/>
            <a:pathLst>
              <a:path w="4851400" h="4838700">
                <a:moveTo>
                  <a:pt x="2711615" y="4826000"/>
                </a:moveTo>
                <a:lnTo>
                  <a:pt x="2139200" y="4826000"/>
                </a:lnTo>
                <a:lnTo>
                  <a:pt x="2186269" y="4838700"/>
                </a:lnTo>
                <a:lnTo>
                  <a:pt x="2664546" y="4838700"/>
                </a:lnTo>
                <a:lnTo>
                  <a:pt x="2711615" y="4826000"/>
                </a:lnTo>
                <a:close/>
              </a:path>
              <a:path w="4851400" h="4838700">
                <a:moveTo>
                  <a:pt x="2804924" y="4813300"/>
                </a:moveTo>
                <a:lnTo>
                  <a:pt x="2045890" y="4813300"/>
                </a:lnTo>
                <a:lnTo>
                  <a:pt x="2092404" y="4826000"/>
                </a:lnTo>
                <a:lnTo>
                  <a:pt x="2758411" y="4826000"/>
                </a:lnTo>
                <a:lnTo>
                  <a:pt x="2804924" y="4813300"/>
                </a:lnTo>
                <a:close/>
              </a:path>
              <a:path w="4851400" h="4838700">
                <a:moveTo>
                  <a:pt x="3032956" y="4762500"/>
                </a:moveTo>
                <a:lnTo>
                  <a:pt x="1817858" y="4762500"/>
                </a:lnTo>
                <a:lnTo>
                  <a:pt x="1999668" y="4813300"/>
                </a:lnTo>
                <a:lnTo>
                  <a:pt x="2851147" y="4813300"/>
                </a:lnTo>
                <a:lnTo>
                  <a:pt x="3032956" y="4762500"/>
                </a:lnTo>
                <a:close/>
              </a:path>
              <a:path w="4851400" h="4838700">
                <a:moveTo>
                  <a:pt x="2851147" y="25400"/>
                </a:moveTo>
                <a:lnTo>
                  <a:pt x="1999668" y="25400"/>
                </a:lnTo>
                <a:lnTo>
                  <a:pt x="1953744" y="38100"/>
                </a:lnTo>
                <a:lnTo>
                  <a:pt x="1555352" y="152400"/>
                </a:lnTo>
                <a:lnTo>
                  <a:pt x="1512904" y="177800"/>
                </a:lnTo>
                <a:lnTo>
                  <a:pt x="1429204" y="203200"/>
                </a:lnTo>
                <a:lnTo>
                  <a:pt x="1387969" y="228600"/>
                </a:lnTo>
                <a:lnTo>
                  <a:pt x="1347155" y="241300"/>
                </a:lnTo>
                <a:lnTo>
                  <a:pt x="1266829" y="292100"/>
                </a:lnTo>
                <a:lnTo>
                  <a:pt x="1227333" y="304800"/>
                </a:lnTo>
                <a:lnTo>
                  <a:pt x="1188294" y="330200"/>
                </a:lnTo>
                <a:lnTo>
                  <a:pt x="1111621" y="381000"/>
                </a:lnTo>
                <a:lnTo>
                  <a:pt x="1036880" y="431800"/>
                </a:lnTo>
                <a:lnTo>
                  <a:pt x="964140" y="482600"/>
                </a:lnTo>
                <a:lnTo>
                  <a:pt x="928542" y="508000"/>
                </a:lnTo>
                <a:lnTo>
                  <a:pt x="893471" y="533400"/>
                </a:lnTo>
                <a:lnTo>
                  <a:pt x="858936" y="571500"/>
                </a:lnTo>
                <a:lnTo>
                  <a:pt x="824944" y="596900"/>
                </a:lnTo>
                <a:lnTo>
                  <a:pt x="791505" y="622300"/>
                </a:lnTo>
                <a:lnTo>
                  <a:pt x="758628" y="660400"/>
                </a:lnTo>
                <a:lnTo>
                  <a:pt x="726321" y="685800"/>
                </a:lnTo>
                <a:lnTo>
                  <a:pt x="694592" y="723900"/>
                </a:lnTo>
                <a:lnTo>
                  <a:pt x="663452" y="749300"/>
                </a:lnTo>
                <a:lnTo>
                  <a:pt x="632908" y="787400"/>
                </a:lnTo>
                <a:lnTo>
                  <a:pt x="602969" y="825500"/>
                </a:lnTo>
                <a:lnTo>
                  <a:pt x="573644" y="850900"/>
                </a:lnTo>
                <a:lnTo>
                  <a:pt x="544941" y="889000"/>
                </a:lnTo>
                <a:lnTo>
                  <a:pt x="516870" y="927100"/>
                </a:lnTo>
                <a:lnTo>
                  <a:pt x="489439" y="952500"/>
                </a:lnTo>
                <a:lnTo>
                  <a:pt x="462657" y="990600"/>
                </a:lnTo>
                <a:lnTo>
                  <a:pt x="436533" y="1028700"/>
                </a:lnTo>
                <a:lnTo>
                  <a:pt x="411074" y="1066800"/>
                </a:lnTo>
                <a:lnTo>
                  <a:pt x="386291" y="1104900"/>
                </a:lnTo>
                <a:lnTo>
                  <a:pt x="362192" y="1143000"/>
                </a:lnTo>
                <a:lnTo>
                  <a:pt x="338785" y="1181100"/>
                </a:lnTo>
                <a:lnTo>
                  <a:pt x="316079" y="1219200"/>
                </a:lnTo>
                <a:lnTo>
                  <a:pt x="294083" y="1257300"/>
                </a:lnTo>
                <a:lnTo>
                  <a:pt x="272806" y="1295400"/>
                </a:lnTo>
                <a:lnTo>
                  <a:pt x="252257" y="1346200"/>
                </a:lnTo>
                <a:lnTo>
                  <a:pt x="232443" y="1384300"/>
                </a:lnTo>
                <a:lnTo>
                  <a:pt x="213374" y="1422400"/>
                </a:lnTo>
                <a:lnTo>
                  <a:pt x="195059" y="1460500"/>
                </a:lnTo>
                <a:lnTo>
                  <a:pt x="177507" y="1511300"/>
                </a:lnTo>
                <a:lnTo>
                  <a:pt x="160725" y="1549400"/>
                </a:lnTo>
                <a:lnTo>
                  <a:pt x="144724" y="1587500"/>
                </a:lnTo>
                <a:lnTo>
                  <a:pt x="129511" y="1638300"/>
                </a:lnTo>
                <a:lnTo>
                  <a:pt x="115095" y="1676400"/>
                </a:lnTo>
                <a:lnTo>
                  <a:pt x="101485" y="1727200"/>
                </a:lnTo>
                <a:lnTo>
                  <a:pt x="88690" y="1765300"/>
                </a:lnTo>
                <a:lnTo>
                  <a:pt x="76718" y="1816100"/>
                </a:lnTo>
                <a:lnTo>
                  <a:pt x="65579" y="1854200"/>
                </a:lnTo>
                <a:lnTo>
                  <a:pt x="55281" y="1905000"/>
                </a:lnTo>
                <a:lnTo>
                  <a:pt x="45832" y="1943100"/>
                </a:lnTo>
                <a:lnTo>
                  <a:pt x="37242" y="1993900"/>
                </a:lnTo>
                <a:lnTo>
                  <a:pt x="29519" y="2044700"/>
                </a:lnTo>
                <a:lnTo>
                  <a:pt x="22671" y="2082800"/>
                </a:lnTo>
                <a:lnTo>
                  <a:pt x="16709" y="2133600"/>
                </a:lnTo>
                <a:lnTo>
                  <a:pt x="11640" y="2184400"/>
                </a:lnTo>
                <a:lnTo>
                  <a:pt x="7472" y="2222500"/>
                </a:lnTo>
                <a:lnTo>
                  <a:pt x="4216" y="2273300"/>
                </a:lnTo>
                <a:lnTo>
                  <a:pt x="1879" y="2324100"/>
                </a:lnTo>
                <a:lnTo>
                  <a:pt x="471" y="2374900"/>
                </a:lnTo>
                <a:lnTo>
                  <a:pt x="0" y="2425700"/>
                </a:lnTo>
                <a:lnTo>
                  <a:pt x="471" y="2463800"/>
                </a:lnTo>
                <a:lnTo>
                  <a:pt x="1879" y="2514600"/>
                </a:lnTo>
                <a:lnTo>
                  <a:pt x="4216" y="2565400"/>
                </a:lnTo>
                <a:lnTo>
                  <a:pt x="7472" y="2616200"/>
                </a:lnTo>
                <a:lnTo>
                  <a:pt x="11640" y="2654300"/>
                </a:lnTo>
                <a:lnTo>
                  <a:pt x="16709" y="2705100"/>
                </a:lnTo>
                <a:lnTo>
                  <a:pt x="22671" y="2755900"/>
                </a:lnTo>
                <a:lnTo>
                  <a:pt x="29519" y="2794000"/>
                </a:lnTo>
                <a:lnTo>
                  <a:pt x="37242" y="2844800"/>
                </a:lnTo>
                <a:lnTo>
                  <a:pt x="45832" y="2895600"/>
                </a:lnTo>
                <a:lnTo>
                  <a:pt x="55281" y="2933700"/>
                </a:lnTo>
                <a:lnTo>
                  <a:pt x="65579" y="2984500"/>
                </a:lnTo>
                <a:lnTo>
                  <a:pt x="76718" y="3022600"/>
                </a:lnTo>
                <a:lnTo>
                  <a:pt x="88690" y="3073400"/>
                </a:lnTo>
                <a:lnTo>
                  <a:pt x="101485" y="3111500"/>
                </a:lnTo>
                <a:lnTo>
                  <a:pt x="115095" y="3162300"/>
                </a:lnTo>
                <a:lnTo>
                  <a:pt x="129511" y="3200400"/>
                </a:lnTo>
                <a:lnTo>
                  <a:pt x="144724" y="3251200"/>
                </a:lnTo>
                <a:lnTo>
                  <a:pt x="160725" y="3289300"/>
                </a:lnTo>
                <a:lnTo>
                  <a:pt x="177507" y="3327400"/>
                </a:lnTo>
                <a:lnTo>
                  <a:pt x="195059" y="3378200"/>
                </a:lnTo>
                <a:lnTo>
                  <a:pt x="213374" y="3416300"/>
                </a:lnTo>
                <a:lnTo>
                  <a:pt x="232443" y="3454400"/>
                </a:lnTo>
                <a:lnTo>
                  <a:pt x="252257" y="3492500"/>
                </a:lnTo>
                <a:lnTo>
                  <a:pt x="272806" y="3543300"/>
                </a:lnTo>
                <a:lnTo>
                  <a:pt x="294083" y="3581400"/>
                </a:lnTo>
                <a:lnTo>
                  <a:pt x="316079" y="3619500"/>
                </a:lnTo>
                <a:lnTo>
                  <a:pt x="338785" y="3657600"/>
                </a:lnTo>
                <a:lnTo>
                  <a:pt x="362192" y="3695700"/>
                </a:lnTo>
                <a:lnTo>
                  <a:pt x="386291" y="3733800"/>
                </a:lnTo>
                <a:lnTo>
                  <a:pt x="411074" y="3771900"/>
                </a:lnTo>
                <a:lnTo>
                  <a:pt x="436533" y="3810000"/>
                </a:lnTo>
                <a:lnTo>
                  <a:pt x="462657" y="3848100"/>
                </a:lnTo>
                <a:lnTo>
                  <a:pt x="489439" y="3886200"/>
                </a:lnTo>
                <a:lnTo>
                  <a:pt x="516870" y="3911600"/>
                </a:lnTo>
                <a:lnTo>
                  <a:pt x="544941" y="3949700"/>
                </a:lnTo>
                <a:lnTo>
                  <a:pt x="573644" y="3987800"/>
                </a:lnTo>
                <a:lnTo>
                  <a:pt x="602969" y="4025900"/>
                </a:lnTo>
                <a:lnTo>
                  <a:pt x="632908" y="4051300"/>
                </a:lnTo>
                <a:lnTo>
                  <a:pt x="663452" y="4089400"/>
                </a:lnTo>
                <a:lnTo>
                  <a:pt x="694592" y="4114800"/>
                </a:lnTo>
                <a:lnTo>
                  <a:pt x="726321" y="4152900"/>
                </a:lnTo>
                <a:lnTo>
                  <a:pt x="758628" y="4178300"/>
                </a:lnTo>
                <a:lnTo>
                  <a:pt x="791505" y="4216400"/>
                </a:lnTo>
                <a:lnTo>
                  <a:pt x="824944" y="4241800"/>
                </a:lnTo>
                <a:lnTo>
                  <a:pt x="858936" y="4267200"/>
                </a:lnTo>
                <a:lnTo>
                  <a:pt x="893471" y="4305300"/>
                </a:lnTo>
                <a:lnTo>
                  <a:pt x="928542" y="4330700"/>
                </a:lnTo>
                <a:lnTo>
                  <a:pt x="964140" y="4356100"/>
                </a:lnTo>
                <a:lnTo>
                  <a:pt x="1000255" y="4381500"/>
                </a:lnTo>
                <a:lnTo>
                  <a:pt x="1074005" y="4432300"/>
                </a:lnTo>
                <a:lnTo>
                  <a:pt x="1149721" y="4483100"/>
                </a:lnTo>
                <a:lnTo>
                  <a:pt x="1227333" y="4533900"/>
                </a:lnTo>
                <a:lnTo>
                  <a:pt x="1266829" y="4546600"/>
                </a:lnTo>
                <a:lnTo>
                  <a:pt x="1347155" y="4597400"/>
                </a:lnTo>
                <a:lnTo>
                  <a:pt x="1387969" y="4610100"/>
                </a:lnTo>
                <a:lnTo>
                  <a:pt x="1429204" y="4635500"/>
                </a:lnTo>
                <a:lnTo>
                  <a:pt x="1470852" y="4648200"/>
                </a:lnTo>
                <a:lnTo>
                  <a:pt x="1512904" y="4673600"/>
                </a:lnTo>
                <a:lnTo>
                  <a:pt x="1684983" y="4724400"/>
                </a:lnTo>
                <a:lnTo>
                  <a:pt x="1728926" y="4749800"/>
                </a:lnTo>
                <a:lnTo>
                  <a:pt x="1773220" y="4762500"/>
                </a:lnTo>
                <a:lnTo>
                  <a:pt x="3077594" y="4762500"/>
                </a:lnTo>
                <a:lnTo>
                  <a:pt x="3121889" y="4749800"/>
                </a:lnTo>
                <a:lnTo>
                  <a:pt x="3165832" y="4724400"/>
                </a:lnTo>
                <a:lnTo>
                  <a:pt x="3337910" y="4673600"/>
                </a:lnTo>
                <a:lnTo>
                  <a:pt x="3379963" y="4648200"/>
                </a:lnTo>
                <a:lnTo>
                  <a:pt x="3421611" y="4635500"/>
                </a:lnTo>
                <a:lnTo>
                  <a:pt x="3462846" y="4610100"/>
                </a:lnTo>
                <a:lnTo>
                  <a:pt x="3503660" y="4597400"/>
                </a:lnTo>
                <a:lnTo>
                  <a:pt x="3583986" y="4546600"/>
                </a:lnTo>
                <a:lnTo>
                  <a:pt x="3623482" y="4533900"/>
                </a:lnTo>
                <a:lnTo>
                  <a:pt x="3701094" y="4483100"/>
                </a:lnTo>
                <a:lnTo>
                  <a:pt x="3776810" y="4432300"/>
                </a:lnTo>
                <a:lnTo>
                  <a:pt x="3850559" y="4381500"/>
                </a:lnTo>
                <a:lnTo>
                  <a:pt x="3886675" y="4356100"/>
                </a:lnTo>
                <a:lnTo>
                  <a:pt x="3922272" y="4330700"/>
                </a:lnTo>
                <a:lnTo>
                  <a:pt x="3957343" y="4305300"/>
                </a:lnTo>
                <a:lnTo>
                  <a:pt x="3991879" y="4267200"/>
                </a:lnTo>
                <a:lnTo>
                  <a:pt x="4025871" y="4241800"/>
                </a:lnTo>
                <a:lnTo>
                  <a:pt x="4059310" y="4216400"/>
                </a:lnTo>
                <a:lnTo>
                  <a:pt x="4092187" y="4178300"/>
                </a:lnTo>
                <a:lnTo>
                  <a:pt x="4124494" y="4152900"/>
                </a:lnTo>
                <a:lnTo>
                  <a:pt x="4156222" y="4114800"/>
                </a:lnTo>
                <a:lnTo>
                  <a:pt x="4187363" y="4089400"/>
                </a:lnTo>
                <a:lnTo>
                  <a:pt x="4217907" y="4051300"/>
                </a:lnTo>
                <a:lnTo>
                  <a:pt x="4247846" y="4025900"/>
                </a:lnTo>
                <a:lnTo>
                  <a:pt x="4277171" y="3987800"/>
                </a:lnTo>
                <a:lnTo>
                  <a:pt x="4305873" y="3949700"/>
                </a:lnTo>
                <a:lnTo>
                  <a:pt x="4333944" y="3911600"/>
                </a:lnTo>
                <a:lnTo>
                  <a:pt x="4361375" y="3886200"/>
                </a:lnTo>
                <a:lnTo>
                  <a:pt x="4388158" y="3848100"/>
                </a:lnTo>
                <a:lnTo>
                  <a:pt x="4414282" y="3810000"/>
                </a:lnTo>
                <a:lnTo>
                  <a:pt x="4439740" y="3771900"/>
                </a:lnTo>
                <a:lnTo>
                  <a:pt x="4464524" y="3733800"/>
                </a:lnTo>
                <a:lnTo>
                  <a:pt x="4488623" y="3695700"/>
                </a:lnTo>
                <a:lnTo>
                  <a:pt x="4512030" y="3657600"/>
                </a:lnTo>
                <a:lnTo>
                  <a:pt x="4534736" y="3619500"/>
                </a:lnTo>
                <a:lnTo>
                  <a:pt x="4556732" y="3581400"/>
                </a:lnTo>
                <a:lnTo>
                  <a:pt x="4578009" y="3543300"/>
                </a:lnTo>
                <a:lnTo>
                  <a:pt x="4598558" y="3492500"/>
                </a:lnTo>
                <a:lnTo>
                  <a:pt x="4618372" y="3454400"/>
                </a:lnTo>
                <a:lnTo>
                  <a:pt x="4637440" y="3416300"/>
                </a:lnTo>
                <a:lnTo>
                  <a:pt x="4655755" y="3378200"/>
                </a:lnTo>
                <a:lnTo>
                  <a:pt x="4673308" y="3327400"/>
                </a:lnTo>
                <a:lnTo>
                  <a:pt x="4690089" y="3289300"/>
                </a:lnTo>
                <a:lnTo>
                  <a:pt x="4706091" y="3251200"/>
                </a:lnTo>
                <a:lnTo>
                  <a:pt x="4721304" y="3200400"/>
                </a:lnTo>
                <a:lnTo>
                  <a:pt x="4735720" y="3162300"/>
                </a:lnTo>
                <a:lnTo>
                  <a:pt x="4749330" y="3111500"/>
                </a:lnTo>
                <a:lnTo>
                  <a:pt x="4762125" y="3073400"/>
                </a:lnTo>
                <a:lnTo>
                  <a:pt x="4774097" y="3022600"/>
                </a:lnTo>
                <a:lnTo>
                  <a:pt x="4785236" y="2984500"/>
                </a:lnTo>
                <a:lnTo>
                  <a:pt x="4795534" y="2933700"/>
                </a:lnTo>
                <a:lnTo>
                  <a:pt x="4804983" y="2895600"/>
                </a:lnTo>
                <a:lnTo>
                  <a:pt x="4813573" y="2844800"/>
                </a:lnTo>
                <a:lnTo>
                  <a:pt x="4821296" y="2794000"/>
                </a:lnTo>
                <a:lnTo>
                  <a:pt x="4828143" y="2755900"/>
                </a:lnTo>
                <a:lnTo>
                  <a:pt x="4834106" y="2705100"/>
                </a:lnTo>
                <a:lnTo>
                  <a:pt x="4839175" y="2654300"/>
                </a:lnTo>
                <a:lnTo>
                  <a:pt x="4843342" y="2616200"/>
                </a:lnTo>
                <a:lnTo>
                  <a:pt x="4846599" y="2565400"/>
                </a:lnTo>
                <a:lnTo>
                  <a:pt x="4848935" y="2514600"/>
                </a:lnTo>
                <a:lnTo>
                  <a:pt x="4850344" y="2463800"/>
                </a:lnTo>
                <a:lnTo>
                  <a:pt x="4850815" y="2425700"/>
                </a:lnTo>
                <a:lnTo>
                  <a:pt x="4850344" y="2374900"/>
                </a:lnTo>
                <a:lnTo>
                  <a:pt x="4848935" y="2324100"/>
                </a:lnTo>
                <a:lnTo>
                  <a:pt x="4846599" y="2273300"/>
                </a:lnTo>
                <a:lnTo>
                  <a:pt x="4843342" y="2222500"/>
                </a:lnTo>
                <a:lnTo>
                  <a:pt x="4839175" y="2184400"/>
                </a:lnTo>
                <a:lnTo>
                  <a:pt x="4834106" y="2133600"/>
                </a:lnTo>
                <a:lnTo>
                  <a:pt x="4828143" y="2082800"/>
                </a:lnTo>
                <a:lnTo>
                  <a:pt x="4821296" y="2044700"/>
                </a:lnTo>
                <a:lnTo>
                  <a:pt x="4813573" y="1993900"/>
                </a:lnTo>
                <a:lnTo>
                  <a:pt x="4804983" y="1943100"/>
                </a:lnTo>
                <a:lnTo>
                  <a:pt x="4795534" y="1905000"/>
                </a:lnTo>
                <a:lnTo>
                  <a:pt x="4785236" y="1854200"/>
                </a:lnTo>
                <a:lnTo>
                  <a:pt x="4774097" y="1816100"/>
                </a:lnTo>
                <a:lnTo>
                  <a:pt x="4762125" y="1765300"/>
                </a:lnTo>
                <a:lnTo>
                  <a:pt x="4749330" y="1727200"/>
                </a:lnTo>
                <a:lnTo>
                  <a:pt x="4735720" y="1676400"/>
                </a:lnTo>
                <a:lnTo>
                  <a:pt x="4721304" y="1638300"/>
                </a:lnTo>
                <a:lnTo>
                  <a:pt x="4706091" y="1587500"/>
                </a:lnTo>
                <a:lnTo>
                  <a:pt x="4690089" y="1549400"/>
                </a:lnTo>
                <a:lnTo>
                  <a:pt x="4673308" y="1511300"/>
                </a:lnTo>
                <a:lnTo>
                  <a:pt x="4655755" y="1460500"/>
                </a:lnTo>
                <a:lnTo>
                  <a:pt x="4637440" y="1422400"/>
                </a:lnTo>
                <a:lnTo>
                  <a:pt x="4618372" y="1384300"/>
                </a:lnTo>
                <a:lnTo>
                  <a:pt x="4598558" y="1346200"/>
                </a:lnTo>
                <a:lnTo>
                  <a:pt x="4578009" y="1295400"/>
                </a:lnTo>
                <a:lnTo>
                  <a:pt x="4556732" y="1257300"/>
                </a:lnTo>
                <a:lnTo>
                  <a:pt x="4534736" y="1219200"/>
                </a:lnTo>
                <a:lnTo>
                  <a:pt x="4512030" y="1181100"/>
                </a:lnTo>
                <a:lnTo>
                  <a:pt x="4488623" y="1143000"/>
                </a:lnTo>
                <a:lnTo>
                  <a:pt x="4464524" y="1104900"/>
                </a:lnTo>
                <a:lnTo>
                  <a:pt x="4439740" y="1066800"/>
                </a:lnTo>
                <a:lnTo>
                  <a:pt x="4414282" y="1028700"/>
                </a:lnTo>
                <a:lnTo>
                  <a:pt x="4388158" y="990600"/>
                </a:lnTo>
                <a:lnTo>
                  <a:pt x="4361375" y="952500"/>
                </a:lnTo>
                <a:lnTo>
                  <a:pt x="4333944" y="927100"/>
                </a:lnTo>
                <a:lnTo>
                  <a:pt x="4305873" y="889000"/>
                </a:lnTo>
                <a:lnTo>
                  <a:pt x="4277171" y="850900"/>
                </a:lnTo>
                <a:lnTo>
                  <a:pt x="4247846" y="825500"/>
                </a:lnTo>
                <a:lnTo>
                  <a:pt x="4217907" y="787400"/>
                </a:lnTo>
                <a:lnTo>
                  <a:pt x="4187363" y="749300"/>
                </a:lnTo>
                <a:lnTo>
                  <a:pt x="4156222" y="723900"/>
                </a:lnTo>
                <a:lnTo>
                  <a:pt x="4124494" y="685800"/>
                </a:lnTo>
                <a:lnTo>
                  <a:pt x="4092187" y="660400"/>
                </a:lnTo>
                <a:lnTo>
                  <a:pt x="4059310" y="622300"/>
                </a:lnTo>
                <a:lnTo>
                  <a:pt x="4025871" y="596900"/>
                </a:lnTo>
                <a:lnTo>
                  <a:pt x="3991879" y="571500"/>
                </a:lnTo>
                <a:lnTo>
                  <a:pt x="3957343" y="533400"/>
                </a:lnTo>
                <a:lnTo>
                  <a:pt x="3922272" y="508000"/>
                </a:lnTo>
                <a:lnTo>
                  <a:pt x="3886675" y="482600"/>
                </a:lnTo>
                <a:lnTo>
                  <a:pt x="3813935" y="431800"/>
                </a:lnTo>
                <a:lnTo>
                  <a:pt x="3739194" y="381000"/>
                </a:lnTo>
                <a:lnTo>
                  <a:pt x="3662521" y="330200"/>
                </a:lnTo>
                <a:lnTo>
                  <a:pt x="3623482" y="304800"/>
                </a:lnTo>
                <a:lnTo>
                  <a:pt x="3583986" y="292100"/>
                </a:lnTo>
                <a:lnTo>
                  <a:pt x="3503660" y="241300"/>
                </a:lnTo>
                <a:lnTo>
                  <a:pt x="3462846" y="228600"/>
                </a:lnTo>
                <a:lnTo>
                  <a:pt x="3421611" y="203200"/>
                </a:lnTo>
                <a:lnTo>
                  <a:pt x="3337910" y="177800"/>
                </a:lnTo>
                <a:lnTo>
                  <a:pt x="3295462" y="152400"/>
                </a:lnTo>
                <a:lnTo>
                  <a:pt x="2897071" y="38100"/>
                </a:lnTo>
                <a:lnTo>
                  <a:pt x="2851147" y="25400"/>
                </a:lnTo>
                <a:close/>
              </a:path>
              <a:path w="4851400" h="4838700">
                <a:moveTo>
                  <a:pt x="2758411" y="12700"/>
                </a:moveTo>
                <a:lnTo>
                  <a:pt x="2092404" y="12700"/>
                </a:lnTo>
                <a:lnTo>
                  <a:pt x="2045890" y="25400"/>
                </a:lnTo>
                <a:lnTo>
                  <a:pt x="2804924" y="25400"/>
                </a:lnTo>
                <a:lnTo>
                  <a:pt x="2758411" y="12700"/>
                </a:lnTo>
                <a:close/>
              </a:path>
              <a:path w="4851400" h="4838700">
                <a:moveTo>
                  <a:pt x="2664546" y="0"/>
                </a:moveTo>
                <a:lnTo>
                  <a:pt x="2186269" y="0"/>
                </a:lnTo>
                <a:lnTo>
                  <a:pt x="2139200" y="12700"/>
                </a:lnTo>
                <a:lnTo>
                  <a:pt x="2711615" y="12700"/>
                </a:lnTo>
                <a:lnTo>
                  <a:pt x="2664546" y="0"/>
                </a:lnTo>
                <a:close/>
              </a:path>
            </a:pathLst>
          </a:custGeom>
          <a:solidFill>
            <a:srgbClr val="00667D"/>
          </a:solidFill>
        </p:spPr>
        <p:txBody>
          <a:bodyPr wrap="square" lIns="0" tIns="0" rIns="0" bIns="0" rtlCol="0"/>
          <a:lstStyle/>
          <a:p>
            <a:endParaRPr sz="1350"/>
          </a:p>
        </p:txBody>
      </p:sp>
      <p:sp>
        <p:nvSpPr>
          <p:cNvPr id="5" name="object 5"/>
          <p:cNvSpPr txBox="1"/>
          <p:nvPr/>
        </p:nvSpPr>
        <p:spPr>
          <a:xfrm>
            <a:off x="4853332" y="1710749"/>
            <a:ext cx="2787968" cy="1053494"/>
          </a:xfrm>
          <a:prstGeom prst="rect">
            <a:avLst/>
          </a:prstGeom>
        </p:spPr>
        <p:txBody>
          <a:bodyPr vert="horz" wrap="square" lIns="0" tIns="9525" rIns="0" bIns="0" rtlCol="0">
            <a:spAutoFit/>
          </a:bodyPr>
          <a:lstStyle/>
          <a:p>
            <a:pPr algn="ctr">
              <a:lnSpc>
                <a:spcPts val="3578"/>
              </a:lnSpc>
              <a:spcBef>
                <a:spcPts val="75"/>
              </a:spcBef>
            </a:pPr>
            <a:r>
              <a:rPr sz="3150" b="1" spc="-79" dirty="0">
                <a:solidFill>
                  <a:srgbClr val="FFFFFF"/>
                </a:solidFill>
                <a:latin typeface="Graphik Bold"/>
                <a:cs typeface="Graphik Bold"/>
              </a:rPr>
              <a:t>F</a:t>
            </a:r>
            <a:r>
              <a:rPr sz="3150" b="1" spc="-8" dirty="0">
                <a:solidFill>
                  <a:srgbClr val="FFFFFF"/>
                </a:solidFill>
                <a:latin typeface="Graphik Bold"/>
                <a:cs typeface="Graphik Bold"/>
              </a:rPr>
              <a:t>Ö</a:t>
            </a:r>
            <a:r>
              <a:rPr sz="3150" b="1" spc="41" dirty="0">
                <a:solidFill>
                  <a:srgbClr val="FFFFFF"/>
                </a:solidFill>
                <a:latin typeface="Graphik Bold"/>
                <a:cs typeface="Graphik Bold"/>
              </a:rPr>
              <a:t>R</a:t>
            </a:r>
            <a:r>
              <a:rPr sz="3150" b="1" spc="-49" dirty="0">
                <a:solidFill>
                  <a:srgbClr val="FFFFFF"/>
                </a:solidFill>
                <a:latin typeface="Graphik Bold"/>
                <a:cs typeface="Graphik Bold"/>
              </a:rPr>
              <a:t>Ä</a:t>
            </a:r>
            <a:r>
              <a:rPr sz="3150" b="1" spc="-11" dirty="0">
                <a:solidFill>
                  <a:srgbClr val="FFFFFF"/>
                </a:solidFill>
                <a:latin typeface="Graphik Bold"/>
                <a:cs typeface="Graphik Bold"/>
              </a:rPr>
              <a:t>N</a:t>
            </a:r>
            <a:r>
              <a:rPr sz="3150" b="1" spc="-8" dirty="0">
                <a:solidFill>
                  <a:srgbClr val="FFFFFF"/>
                </a:solidFill>
                <a:latin typeface="Graphik Bold"/>
                <a:cs typeface="Graphik Bold"/>
              </a:rPr>
              <a:t>D</a:t>
            </a:r>
            <a:r>
              <a:rPr sz="3150" b="1" spc="-34" dirty="0">
                <a:solidFill>
                  <a:srgbClr val="FFFFFF"/>
                </a:solidFill>
                <a:latin typeface="Graphik Bold"/>
                <a:cs typeface="Graphik Bold"/>
              </a:rPr>
              <a:t>R</a:t>
            </a:r>
            <a:r>
              <a:rPr sz="3150" b="1" spc="-23" dirty="0">
                <a:solidFill>
                  <a:srgbClr val="FFFFFF"/>
                </a:solidFill>
                <a:latin typeface="Graphik Bold"/>
                <a:cs typeface="Graphik Bold"/>
              </a:rPr>
              <a:t>I</a:t>
            </a:r>
            <a:r>
              <a:rPr sz="3150" b="1" spc="-8" dirty="0">
                <a:solidFill>
                  <a:srgbClr val="FFFFFF"/>
                </a:solidFill>
                <a:latin typeface="Graphik Bold"/>
                <a:cs typeface="Graphik Bold"/>
              </a:rPr>
              <a:t>NG</a:t>
            </a:r>
            <a:endParaRPr sz="3150">
              <a:latin typeface="Graphik Bold"/>
              <a:cs typeface="Graphik Bold"/>
            </a:endParaRPr>
          </a:p>
          <a:p>
            <a:pPr marL="476" algn="ctr">
              <a:lnSpc>
                <a:spcPts val="2138"/>
              </a:lnSpc>
            </a:pPr>
            <a:r>
              <a:rPr sz="1950" b="1" dirty="0">
                <a:solidFill>
                  <a:srgbClr val="FFFFFF"/>
                </a:solidFill>
                <a:latin typeface="Graphik Bold"/>
                <a:cs typeface="Graphik Bold"/>
              </a:rPr>
              <a:t>i </a:t>
            </a:r>
            <a:r>
              <a:rPr sz="1950" b="1" spc="-8" dirty="0">
                <a:solidFill>
                  <a:srgbClr val="FFFFFF"/>
                </a:solidFill>
                <a:latin typeface="Graphik Bold"/>
                <a:cs typeface="Graphik Bold"/>
              </a:rPr>
              <a:t>ett </a:t>
            </a:r>
            <a:r>
              <a:rPr sz="1950" b="1" spc="-30" dirty="0">
                <a:solidFill>
                  <a:srgbClr val="FFFFFF"/>
                </a:solidFill>
                <a:latin typeface="Graphik Bold"/>
                <a:cs typeface="Graphik Bold"/>
              </a:rPr>
              <a:t>av </a:t>
            </a:r>
            <a:r>
              <a:rPr sz="1950" b="1" spc="-4" dirty="0">
                <a:solidFill>
                  <a:srgbClr val="FFFFFF"/>
                </a:solidFill>
                <a:latin typeface="Graphik Bold"/>
                <a:cs typeface="Graphik Bold"/>
              </a:rPr>
              <a:t>de</a:t>
            </a:r>
            <a:r>
              <a:rPr sz="1950" b="1" spc="4" dirty="0">
                <a:solidFill>
                  <a:srgbClr val="FFFFFF"/>
                </a:solidFill>
                <a:latin typeface="Graphik Bold"/>
                <a:cs typeface="Graphik Bold"/>
              </a:rPr>
              <a:t> </a:t>
            </a:r>
            <a:r>
              <a:rPr sz="1950" b="1" spc="-15" dirty="0">
                <a:solidFill>
                  <a:srgbClr val="FFFFFF"/>
                </a:solidFill>
                <a:latin typeface="Graphik Bold"/>
                <a:cs typeface="Graphik Bold"/>
              </a:rPr>
              <a:t>farligaste</a:t>
            </a:r>
            <a:endParaRPr sz="1950">
              <a:latin typeface="Graphik Bold"/>
              <a:cs typeface="Graphik Bold"/>
            </a:endParaRPr>
          </a:p>
          <a:p>
            <a:pPr marL="476" algn="ctr">
              <a:spcBef>
                <a:spcPts val="105"/>
              </a:spcBef>
            </a:pPr>
            <a:r>
              <a:rPr sz="1950" b="1" spc="-11" dirty="0">
                <a:solidFill>
                  <a:srgbClr val="FFFFFF"/>
                </a:solidFill>
                <a:latin typeface="Graphik Bold"/>
                <a:cs typeface="Graphik Bold"/>
              </a:rPr>
              <a:t>länderna </a:t>
            </a:r>
            <a:r>
              <a:rPr sz="1950" b="1" dirty="0">
                <a:solidFill>
                  <a:srgbClr val="FFFFFF"/>
                </a:solidFill>
                <a:latin typeface="Graphik Bold"/>
                <a:cs typeface="Graphik Bold"/>
              </a:rPr>
              <a:t>i</a:t>
            </a:r>
            <a:r>
              <a:rPr sz="1950" b="1" spc="-4" dirty="0">
                <a:solidFill>
                  <a:srgbClr val="FFFFFF"/>
                </a:solidFill>
                <a:latin typeface="Graphik Bold"/>
                <a:cs typeface="Graphik Bold"/>
              </a:rPr>
              <a:t> </a:t>
            </a:r>
            <a:r>
              <a:rPr sz="1950" b="1" spc="-15" dirty="0">
                <a:solidFill>
                  <a:srgbClr val="FFFFFF"/>
                </a:solidFill>
                <a:latin typeface="Graphik Bold"/>
                <a:cs typeface="Graphik Bold"/>
              </a:rPr>
              <a:t>världen.</a:t>
            </a:r>
            <a:endParaRPr sz="1950">
              <a:latin typeface="Graphik Bold"/>
              <a:cs typeface="Graphik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11337179419554DB0835B7064E983B0" ma:contentTypeVersion="12" ma:contentTypeDescription="Skapa ett nytt dokument." ma:contentTypeScope="" ma:versionID="60fe9f895a719f854448ff9f4d639891">
  <xsd:schema xmlns:xsd="http://www.w3.org/2001/XMLSchema" xmlns:xs="http://www.w3.org/2001/XMLSchema" xmlns:p="http://schemas.microsoft.com/office/2006/metadata/properties" xmlns:ns2="3d83ec45-3f3e-4daa-82ab-3041fda09ddc" xmlns:ns3="97f196b5-f893-4c27-94e5-85abbb2da477" targetNamespace="http://schemas.microsoft.com/office/2006/metadata/properties" ma:root="true" ma:fieldsID="299b61e06b36c386e242d7c5180987c3" ns2:_="" ns3:_="">
    <xsd:import namespace="3d83ec45-3f3e-4daa-82ab-3041fda09ddc"/>
    <xsd:import namespace="97f196b5-f893-4c27-94e5-85abbb2da47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83ec45-3f3e-4daa-82ab-3041fda09ddc"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f196b5-f893-4c27-94e5-85abbb2da47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3F8973-88A8-4BAF-A580-9E2EDDE8777D}">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3d83ec45-3f3e-4daa-82ab-3041fda09ddc"/>
    <ds:schemaRef ds:uri="97f196b5-f893-4c27-94e5-85abbb2da477"/>
    <ds:schemaRef ds:uri="http://purl.org/dc/term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4F219A2-5CBB-4FE1-938D-85DF037CF89D}">
  <ds:schemaRefs>
    <ds:schemaRef ds:uri="http://schemas.microsoft.com/sharepoint/v3/contenttype/forms"/>
  </ds:schemaRefs>
</ds:datastoreItem>
</file>

<file path=customXml/itemProps3.xml><?xml version="1.0" encoding="utf-8"?>
<ds:datastoreItem xmlns:ds="http://schemas.openxmlformats.org/officeDocument/2006/customXml" ds:itemID="{7BBAFD5D-DB44-4E33-B5A2-77958DD3E4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83ec45-3f3e-4daa-82ab-3041fda09ddc"/>
    <ds:schemaRef ds:uri="97f196b5-f893-4c27-94e5-85abbb2da4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3169</TotalTime>
  <Words>1442</Words>
  <Application>Microsoft Office PowerPoint</Application>
  <PresentationFormat>On-screen Show (16:9)</PresentationFormat>
  <Paragraphs>276</Paragraphs>
  <Slides>36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Graphik Bold</vt:lpstr>
      <vt:lpstr>Graphik Regular</vt:lpstr>
      <vt:lpstr>Graphik Semibold</vt:lpstr>
      <vt:lpstr>Lucida Grande</vt:lpstr>
      <vt:lpstr>Minion Pro</vt:lpstr>
      <vt:lpstr>Times New Roman</vt:lpstr>
      <vt:lpstr>Wingdings</vt:lpstr>
      <vt:lpstr>Office Theme</vt:lpstr>
      <vt:lpstr>PowerPoint Presentation</vt:lpstr>
      <vt:lpstr>Vilka är Svenska Afghanistankommittén?  </vt:lpstr>
      <vt:lpstr>Vår bakgrund: </vt:lpstr>
      <vt:lpstr>Vår bakgrund: </vt:lpstr>
      <vt:lpstr>PowerPoint Presentation</vt:lpstr>
      <vt:lpstr>PowerPoint Presentation</vt:lpstr>
      <vt:lpstr>Ett Afghanistan fritt från fattigdom, våld och  diskriminering. Där mänskliga rättigheter  respekteras och alla lever i värdighet, med  lika möjligheter och i social rättvisa.</vt:lpstr>
      <vt:lpstr>PowerPoint Presentation</vt:lpstr>
      <vt:lpstr>PowerPoint Presentation</vt:lpstr>
      <vt:lpstr>SAKs strategiska plan 2018-21:   </vt:lpstr>
      <vt:lpstr>PowerPoint Presentation</vt:lpstr>
      <vt:lpstr>SAKs målgrupper i Afghanistan:   </vt:lpstr>
      <vt:lpstr>SAKs program i Afghanistan (2019) </vt:lpstr>
      <vt:lpstr>SAKs utbildningsverksamhet i Afghanistan</vt:lpstr>
      <vt:lpstr>PowerPoint Presentation</vt:lpstr>
      <vt:lpstr>PowerPoint Presentation</vt:lpstr>
      <vt:lpstr>PowerPoint Presentation</vt:lpstr>
      <vt:lpstr>PowerPoint Presentation</vt:lpstr>
      <vt:lpstr>PowerPoint Presentation</vt:lpstr>
      <vt:lpstr>PowerPoint Presentation</vt:lpstr>
      <vt:lpstr>Menshälsa-resultat i både skola och hälsa </vt:lpstr>
      <vt:lpstr>Rättvis tillgång till hälso-och sjukvård</vt:lpstr>
      <vt:lpstr>PowerPoint Presentation</vt:lpstr>
      <vt:lpstr>Rehabilitering av personer med funktionsvariationer</vt:lpstr>
      <vt:lpstr>PowerPoint Presentation</vt:lpstr>
      <vt:lpstr>PowerPoint Presentation</vt:lpstr>
      <vt:lpstr>Cricket för blinda</vt:lpstr>
      <vt:lpstr>Landsbygdsutveckling</vt:lpstr>
      <vt:lpstr>Förbättra försörjningsmöjligheter: SAK stödjer självhjälpsgrupper med utbildning och mikrolån, utbildar spar- och låneföreningar  </vt:lpstr>
      <vt:lpstr>SAK stöder samhällsstyrning och engagerar medlemmar i samhället för att delta i beslutsfattandet i sina samhällen</vt:lpstr>
      <vt:lpstr>Vad och var i Afghanistan </vt:lpstr>
      <vt:lpstr>Engagemang i Sverige</vt:lpstr>
      <vt:lpstr>SAK i Sverige stöds av medlemmar och givare:  </vt:lpstr>
      <vt:lpstr>Vad gör våra aktiva medlemmar?  </vt:lpstr>
      <vt:lpstr>PowerPoint Presentation</vt:lpstr>
      <vt:lpstr>Vi är ingenting utan våra medlemmar och givare!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Louise Jones</dc:creator>
  <cp:lastModifiedBy>Enayatullah Adel</cp:lastModifiedBy>
  <cp:revision>128</cp:revision>
  <dcterms:created xsi:type="dcterms:W3CDTF">2015-09-18T13:35:18Z</dcterms:created>
  <dcterms:modified xsi:type="dcterms:W3CDTF">2020-09-10T13:20:02Z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0x010100E11337179419554DB0835B7064E983B0</vt:lpwstr>
  </property>
</Properties>
</file>